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95" autoAdjust="0"/>
  </p:normalViewPr>
  <p:slideViewPr>
    <p:cSldViewPr snapToGrid="0">
      <p:cViewPr>
        <p:scale>
          <a:sx n="80" d="100"/>
          <a:sy n="80" d="100"/>
        </p:scale>
        <p:origin x="-876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As mouse and human markers for Tregs can differ, the CD45RA marker is used in conjunction with Foxp3 to denote</a:t>
            </a:r>
            <a:r>
              <a:rPr lang="en-US" baseline="0" dirty="0" smtClean="0"/>
              <a:t> 3 distinct human Treg populations. Treg phenotypes are: </a:t>
            </a:r>
            <a:r>
              <a:rPr lang="en-US" baseline="0" dirty="0" err="1" smtClean="0"/>
              <a:t>rTregs</a:t>
            </a:r>
            <a:r>
              <a:rPr lang="en-US" baseline="0" dirty="0" smtClean="0"/>
              <a:t> (</a:t>
            </a:r>
            <a:r>
              <a:rPr lang="en-US" dirty="0" smtClean="0"/>
              <a:t>CD45RA</a:t>
            </a:r>
            <a:r>
              <a:rPr lang="en-US" baseline="30000" dirty="0" smtClean="0"/>
              <a:t>+</a:t>
            </a:r>
            <a:r>
              <a:rPr lang="en-US" dirty="0" smtClean="0"/>
              <a:t>, Foxp3</a:t>
            </a:r>
            <a:r>
              <a:rPr lang="en-US" baseline="30000" dirty="0" smtClean="0"/>
              <a:t>lo</a:t>
            </a:r>
            <a:r>
              <a:rPr lang="en-US" dirty="0" smtClean="0"/>
              <a:t>, and CD4</a:t>
            </a:r>
            <a:r>
              <a:rPr lang="en-US" baseline="30000" dirty="0" smtClean="0"/>
              <a:t>+</a:t>
            </a:r>
            <a:r>
              <a:rPr lang="en-US" baseline="0" dirty="0" smtClean="0"/>
              <a:t>);</a:t>
            </a:r>
            <a:r>
              <a:rPr lang="en-US" dirty="0" smtClean="0"/>
              <a:t> </a:t>
            </a:r>
            <a:r>
              <a:rPr lang="en-US" dirty="0" err="1" smtClean="0"/>
              <a:t>aTregs</a:t>
            </a:r>
            <a:r>
              <a:rPr lang="en-US" dirty="0" smtClean="0"/>
              <a:t> (CD45RA</a:t>
            </a:r>
            <a:r>
              <a:rPr lang="en-US" baseline="30000" dirty="0" smtClean="0"/>
              <a:t>-</a:t>
            </a:r>
            <a:r>
              <a:rPr lang="en-US" dirty="0" smtClean="0"/>
              <a:t>, Foxp3</a:t>
            </a:r>
            <a:r>
              <a:rPr lang="en-US" baseline="30000" dirty="0" smtClean="0"/>
              <a:t>high</a:t>
            </a:r>
            <a:r>
              <a:rPr lang="en-US" dirty="0" smtClean="0"/>
              <a:t>, and CD4</a:t>
            </a:r>
            <a:r>
              <a:rPr lang="en-US" baseline="30000" dirty="0" smtClean="0"/>
              <a:t>+</a:t>
            </a:r>
            <a:r>
              <a:rPr lang="en-US" baseline="0" dirty="0" smtClean="0"/>
              <a:t>); </a:t>
            </a:r>
            <a:r>
              <a:rPr lang="en-US" dirty="0" smtClean="0"/>
              <a:t>Non Tregs (CD45RA</a:t>
            </a:r>
            <a:r>
              <a:rPr lang="en-US" baseline="30000" dirty="0" smtClean="0"/>
              <a:t>-</a:t>
            </a:r>
            <a:r>
              <a:rPr lang="en-US" dirty="0" smtClean="0"/>
              <a:t>, Foxp3</a:t>
            </a:r>
            <a:r>
              <a:rPr lang="en-US" baseline="30000" dirty="0" smtClean="0"/>
              <a:t>lo</a:t>
            </a:r>
            <a:r>
              <a:rPr lang="en-US" dirty="0" smtClean="0"/>
              <a:t>, and CD4</a:t>
            </a:r>
            <a:r>
              <a:rPr lang="en-US" baseline="30000" dirty="0" smtClean="0"/>
              <a:t>+</a:t>
            </a:r>
            <a:r>
              <a:rPr lang="en-US" baseline="0" dirty="0" smtClean="0"/>
              <a:t>)</a:t>
            </a:r>
            <a:r>
              <a:rPr lang="en-US" dirty="0" smtClean="0"/>
              <a:t>. There</a:t>
            </a:r>
            <a:r>
              <a:rPr lang="en-US" baseline="0" dirty="0" smtClean="0"/>
              <a:t> are a number of methods that prevent </a:t>
            </a:r>
            <a:r>
              <a:rPr lang="en-US" baseline="0" dirty="0" err="1" smtClean="0"/>
              <a:t>aTregs</a:t>
            </a:r>
            <a:r>
              <a:rPr lang="en-US" baseline="0" smtClean="0"/>
              <a:t> from </a:t>
            </a:r>
            <a:r>
              <a:rPr lang="en-US" baseline="0" dirty="0" smtClean="0"/>
              <a:t>continuously suppressing immune responses. These methods include the rapid death of </a:t>
            </a:r>
            <a:r>
              <a:rPr lang="en-US" baseline="0" dirty="0" err="1" smtClean="0"/>
              <a:t>aTregs</a:t>
            </a:r>
            <a:r>
              <a:rPr lang="en-US" baseline="0" dirty="0" smtClean="0"/>
              <a:t> following activation and the negative feedback loop of </a:t>
            </a:r>
            <a:r>
              <a:rPr lang="en-US" baseline="0" dirty="0" err="1" smtClean="0"/>
              <a:t>aTregs</a:t>
            </a:r>
            <a:r>
              <a:rPr lang="en-US" baseline="0" dirty="0" smtClean="0"/>
              <a:t> preventing the conversion of additional </a:t>
            </a:r>
            <a:r>
              <a:rPr lang="en-US" baseline="0" dirty="0" err="1" smtClean="0"/>
              <a:t>rTregs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aTregs</a:t>
            </a:r>
            <a:r>
              <a:rPr lang="en-US" baseline="0" dirty="0" smtClean="0"/>
              <a:t>. Non Tregs have a propensity of expressing Th17 related factors.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Human Treg Classes </a:t>
            </a:r>
            <a:r>
              <a:rPr lang="en-US" smtClean="0">
                <a:solidFill>
                  <a:schemeClr val="bg1"/>
                </a:solidFill>
              </a:rPr>
              <a:t>Balance Immunosuppression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1484416"/>
            <a:ext cx="4957808" cy="470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4928256" y="1780493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Resting Tregs (</a:t>
            </a:r>
            <a:r>
              <a:rPr lang="en-US" sz="2000" dirty="0" err="1" smtClean="0"/>
              <a:t>rTregs</a:t>
            </a:r>
            <a:r>
              <a:rPr lang="en-US" sz="2000" dirty="0" smtClean="0"/>
              <a:t>), Activated Tregs (</a:t>
            </a:r>
            <a:r>
              <a:rPr lang="en-US" sz="2000" dirty="0" err="1" smtClean="0"/>
              <a:t>aTregs</a:t>
            </a:r>
            <a:r>
              <a:rPr lang="en-US" sz="2000" dirty="0" smtClean="0"/>
              <a:t>), and non Tregs are identified by the expression level of specific cell markers (CD45RA, Foxp3, CD4).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rTregs</a:t>
            </a:r>
            <a:r>
              <a:rPr lang="en-US" sz="2000" dirty="0" smtClean="0"/>
              <a:t>, when stimulated, can increase Foxp3 expression, convert to an </a:t>
            </a:r>
            <a:r>
              <a:rPr lang="en-US" sz="2000" dirty="0" err="1" smtClean="0"/>
              <a:t>aTreg</a:t>
            </a:r>
            <a:r>
              <a:rPr lang="en-US" sz="2000" dirty="0" smtClean="0"/>
              <a:t>, and proliferate. Several mechanisms prevent the excessive accumulation of </a:t>
            </a:r>
            <a:r>
              <a:rPr lang="en-US" sz="2000" dirty="0" err="1" smtClean="0"/>
              <a:t>aTregs</a:t>
            </a:r>
            <a:r>
              <a:rPr lang="en-US" sz="2000" dirty="0" smtClean="0"/>
              <a:t>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Adapted from: </a:t>
            </a:r>
            <a:r>
              <a:rPr lang="en-US" sz="2000" dirty="0" err="1" smtClean="0"/>
              <a:t>Miyara</a:t>
            </a:r>
            <a:r>
              <a:rPr lang="en-US" sz="2000" dirty="0" smtClean="0"/>
              <a:t> M., </a:t>
            </a:r>
            <a:r>
              <a:rPr lang="en-US" sz="2000" i="1" dirty="0" smtClean="0"/>
              <a:t>et al.</a:t>
            </a:r>
            <a:r>
              <a:rPr lang="en-US" sz="2000" dirty="0" smtClean="0"/>
              <a:t> 2011. </a:t>
            </a:r>
            <a:r>
              <a:rPr lang="en-US" sz="2000" i="1" dirty="0" err="1" smtClean="0"/>
              <a:t>Autoimmun</a:t>
            </a:r>
            <a:r>
              <a:rPr lang="en-US" sz="2000" i="1" dirty="0" smtClean="0"/>
              <a:t>. Rev.</a:t>
            </a:r>
            <a:r>
              <a:rPr lang="en-US" sz="2000" dirty="0" smtClean="0"/>
              <a:t> 10:744.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54</TotalTime>
  <Words>81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Human Treg Classes Balance Immunosuppression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9</cp:revision>
  <dcterms:created xsi:type="dcterms:W3CDTF">2012-04-18T21:07:47Z</dcterms:created>
  <dcterms:modified xsi:type="dcterms:W3CDTF">2012-06-28T04:57:28Z</dcterms:modified>
</cp:coreProperties>
</file>