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900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"/>
            <a:ext cx="9144000" cy="1161288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614"/>
            <a:ext cx="8229600" cy="99081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Myriad Pro" pitchFamily="34" charset="0"/>
              </a:rPr>
              <a:t>Antibody Structures</a:t>
            </a:r>
            <a:endParaRPr lang="en-US" dirty="0">
              <a:solidFill>
                <a:schemeClr val="bg1"/>
              </a:solidFill>
              <a:latin typeface="Myriad Pro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737" y="6231317"/>
            <a:ext cx="2366665" cy="576470"/>
            <a:chOff x="16737" y="6231317"/>
            <a:chExt cx="2366665" cy="576470"/>
          </a:xfrm>
        </p:grpSpPr>
        <p:pic>
          <p:nvPicPr>
            <p:cNvPr id="5" name="Picture 4" descr="bio dude and logo transparent.png"/>
            <p:cNvPicPr>
              <a:picLocks noChangeAspect="1"/>
            </p:cNvPicPr>
            <p:nvPr/>
          </p:nvPicPr>
          <p:blipFill>
            <a:blip r:embed="rId2" cstate="print"/>
            <a:srcRect r="20139" b="21970"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2582863" y="1736725"/>
            <a:ext cx="914400" cy="2590800"/>
            <a:chOff x="1920" y="1296"/>
            <a:chExt cx="576" cy="1632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8" name="Oval 4"/>
            <p:cNvSpPr>
              <a:spLocks noChangeArrowheads="1"/>
            </p:cNvSpPr>
            <p:nvPr/>
          </p:nvSpPr>
          <p:spPr bwMode="auto">
            <a:xfrm rot="-1349041">
              <a:off x="1920" y="1296"/>
              <a:ext cx="240" cy="76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6"/>
            <p:cNvSpPr>
              <a:spLocks noChangeArrowheads="1"/>
            </p:cNvSpPr>
            <p:nvPr/>
          </p:nvSpPr>
          <p:spPr bwMode="auto">
            <a:xfrm>
              <a:off x="2256" y="2160"/>
              <a:ext cx="240" cy="76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2208" y="2016"/>
              <a:ext cx="192" cy="14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3421063" y="1736725"/>
            <a:ext cx="914400" cy="2590800"/>
            <a:chOff x="2448" y="1296"/>
            <a:chExt cx="576" cy="1632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4" name="Oval 5"/>
            <p:cNvSpPr>
              <a:spLocks noChangeArrowheads="1"/>
            </p:cNvSpPr>
            <p:nvPr/>
          </p:nvSpPr>
          <p:spPr bwMode="auto">
            <a:xfrm rot="1198290">
              <a:off x="2784" y="1296"/>
              <a:ext cx="240" cy="76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7"/>
            <p:cNvSpPr>
              <a:spLocks noChangeArrowheads="1"/>
            </p:cNvSpPr>
            <p:nvPr/>
          </p:nvSpPr>
          <p:spPr bwMode="auto">
            <a:xfrm>
              <a:off x="2448" y="2160"/>
              <a:ext cx="240" cy="76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9"/>
            <p:cNvSpPr>
              <a:spLocks noChangeShapeType="1"/>
            </p:cNvSpPr>
            <p:nvPr/>
          </p:nvSpPr>
          <p:spPr bwMode="auto">
            <a:xfrm flipV="1">
              <a:off x="2544" y="2016"/>
              <a:ext cx="192" cy="14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Oval 12"/>
          <p:cNvSpPr>
            <a:spLocks noChangeArrowheads="1"/>
          </p:cNvSpPr>
          <p:nvPr/>
        </p:nvSpPr>
        <p:spPr bwMode="auto">
          <a:xfrm rot="-1464722">
            <a:off x="2430463" y="1812925"/>
            <a:ext cx="228600" cy="990600"/>
          </a:xfrm>
          <a:prstGeom prst="ellipse">
            <a:avLst/>
          </a:prstGeom>
          <a:solidFill>
            <a:srgbClr val="617DF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3"/>
          <p:cNvSpPr>
            <a:spLocks noChangeArrowheads="1"/>
          </p:cNvSpPr>
          <p:nvPr/>
        </p:nvSpPr>
        <p:spPr bwMode="auto">
          <a:xfrm rot="1180838">
            <a:off x="4259263" y="1812925"/>
            <a:ext cx="228600" cy="990600"/>
          </a:xfrm>
          <a:prstGeom prst="ellipse">
            <a:avLst/>
          </a:prstGeom>
          <a:solidFill>
            <a:srgbClr val="617DF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830263" y="3641725"/>
            <a:ext cx="18544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Heavy chains</a:t>
            </a: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296863" y="2117725"/>
            <a:ext cx="16837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Light chains</a:t>
            </a: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692150" y="4022725"/>
            <a:ext cx="97975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Isotypes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Tx/>
              <a:buChar char="•"/>
            </a:pP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IgG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Tx/>
              <a:buChar char="•"/>
            </a:pP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IgM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Tx/>
              <a:buChar char="•"/>
            </a:pP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IgD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Tx/>
              <a:buChar char="•"/>
            </a:pP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IgA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Tx/>
              <a:buChar char="•"/>
            </a:pP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IgE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Tx/>
              <a:buChar char="•"/>
            </a:pPr>
            <a:endParaRPr lang="en-US" dirty="0"/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525463" y="2498725"/>
            <a:ext cx="13388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Kappa (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ymbol" pitchFamily="18" charset="2"/>
              </a:rPr>
              <a:t>k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), </a:t>
            </a:r>
          </a:p>
          <a:p>
            <a:pPr>
              <a:buFontTx/>
              <a:buChar char="-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Lambda (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ymbol" pitchFamily="18" charset="2"/>
              </a:rPr>
              <a:t>l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</p:txBody>
      </p:sp>
      <p:grpSp>
        <p:nvGrpSpPr>
          <p:cNvPr id="23" name="Group 28"/>
          <p:cNvGrpSpPr>
            <a:grpSpLocks/>
          </p:cNvGrpSpPr>
          <p:nvPr/>
        </p:nvGrpSpPr>
        <p:grpSpPr bwMode="auto">
          <a:xfrm rot="-5400000">
            <a:off x="6145213" y="1803400"/>
            <a:ext cx="787400" cy="990600"/>
            <a:chOff x="3696" y="1536"/>
            <a:chExt cx="1296" cy="1632"/>
          </a:xfrm>
        </p:grpSpPr>
        <p:grpSp>
          <p:nvGrpSpPr>
            <p:cNvPr id="24" name="Group 18"/>
            <p:cNvGrpSpPr>
              <a:grpSpLocks/>
            </p:cNvGrpSpPr>
            <p:nvPr/>
          </p:nvGrpSpPr>
          <p:grpSpPr bwMode="auto">
            <a:xfrm>
              <a:off x="3792" y="1536"/>
              <a:ext cx="576" cy="1632"/>
              <a:chOff x="1920" y="1296"/>
              <a:chExt cx="576" cy="1632"/>
            </a:xfrm>
          </p:grpSpPr>
          <p:sp>
            <p:nvSpPr>
              <p:cNvPr id="31" name="Oval 19"/>
              <p:cNvSpPr>
                <a:spLocks noChangeArrowheads="1"/>
              </p:cNvSpPr>
              <p:nvPr/>
            </p:nvSpPr>
            <p:spPr bwMode="auto">
              <a:xfrm rot="-1349041">
                <a:off x="1920" y="1296"/>
                <a:ext cx="240" cy="768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20"/>
              <p:cNvSpPr>
                <a:spLocks noChangeArrowheads="1"/>
              </p:cNvSpPr>
              <p:nvPr/>
            </p:nvSpPr>
            <p:spPr bwMode="auto">
              <a:xfrm>
                <a:off x="2256" y="2160"/>
                <a:ext cx="240" cy="768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21"/>
              <p:cNvSpPr>
                <a:spLocks noChangeShapeType="1"/>
              </p:cNvSpPr>
              <p:nvPr/>
            </p:nvSpPr>
            <p:spPr bwMode="auto">
              <a:xfrm>
                <a:off x="2208" y="201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" name="Group 22"/>
            <p:cNvGrpSpPr>
              <a:grpSpLocks/>
            </p:cNvGrpSpPr>
            <p:nvPr/>
          </p:nvGrpSpPr>
          <p:grpSpPr bwMode="auto">
            <a:xfrm>
              <a:off x="4320" y="1536"/>
              <a:ext cx="576" cy="1632"/>
              <a:chOff x="2448" y="1296"/>
              <a:chExt cx="576" cy="1632"/>
            </a:xfrm>
          </p:grpSpPr>
          <p:sp>
            <p:nvSpPr>
              <p:cNvPr id="28" name="Oval 23"/>
              <p:cNvSpPr>
                <a:spLocks noChangeArrowheads="1"/>
              </p:cNvSpPr>
              <p:nvPr/>
            </p:nvSpPr>
            <p:spPr bwMode="auto">
              <a:xfrm rot="1198290">
                <a:off x="2784" y="1296"/>
                <a:ext cx="240" cy="768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Oval 24"/>
              <p:cNvSpPr>
                <a:spLocks noChangeArrowheads="1"/>
              </p:cNvSpPr>
              <p:nvPr/>
            </p:nvSpPr>
            <p:spPr bwMode="auto">
              <a:xfrm>
                <a:off x="2448" y="2160"/>
                <a:ext cx="240" cy="768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25"/>
              <p:cNvSpPr>
                <a:spLocks noChangeShapeType="1"/>
              </p:cNvSpPr>
              <p:nvPr/>
            </p:nvSpPr>
            <p:spPr bwMode="auto">
              <a:xfrm flipV="1">
                <a:off x="2544" y="201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" name="Oval 26"/>
            <p:cNvSpPr>
              <a:spLocks noChangeArrowheads="1"/>
            </p:cNvSpPr>
            <p:nvPr/>
          </p:nvSpPr>
          <p:spPr bwMode="auto">
            <a:xfrm rot="-1464722">
              <a:off x="3696" y="1584"/>
              <a:ext cx="144" cy="624"/>
            </a:xfrm>
            <a:prstGeom prst="ellipse">
              <a:avLst/>
            </a:prstGeom>
            <a:solidFill>
              <a:srgbClr val="617DF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27"/>
            <p:cNvSpPr>
              <a:spLocks noChangeArrowheads="1"/>
            </p:cNvSpPr>
            <p:nvPr/>
          </p:nvSpPr>
          <p:spPr bwMode="auto">
            <a:xfrm rot="1180838">
              <a:off x="4848" y="1584"/>
              <a:ext cx="144" cy="624"/>
            </a:xfrm>
            <a:prstGeom prst="ellipse">
              <a:avLst/>
            </a:prstGeom>
            <a:solidFill>
              <a:srgbClr val="617DF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" name="Group 29"/>
          <p:cNvGrpSpPr>
            <a:grpSpLocks/>
          </p:cNvGrpSpPr>
          <p:nvPr/>
        </p:nvGrpSpPr>
        <p:grpSpPr bwMode="auto">
          <a:xfrm rot="5400000" flipH="1">
            <a:off x="7212013" y="1803400"/>
            <a:ext cx="787400" cy="990600"/>
            <a:chOff x="3696" y="1536"/>
            <a:chExt cx="1296" cy="1632"/>
          </a:xfrm>
        </p:grpSpPr>
        <p:grpSp>
          <p:nvGrpSpPr>
            <p:cNvPr id="35" name="Group 30"/>
            <p:cNvGrpSpPr>
              <a:grpSpLocks/>
            </p:cNvGrpSpPr>
            <p:nvPr/>
          </p:nvGrpSpPr>
          <p:grpSpPr bwMode="auto">
            <a:xfrm>
              <a:off x="3792" y="1536"/>
              <a:ext cx="576" cy="1632"/>
              <a:chOff x="1920" y="1296"/>
              <a:chExt cx="576" cy="1632"/>
            </a:xfrm>
          </p:grpSpPr>
          <p:sp>
            <p:nvSpPr>
              <p:cNvPr id="42" name="Oval 31"/>
              <p:cNvSpPr>
                <a:spLocks noChangeArrowheads="1"/>
              </p:cNvSpPr>
              <p:nvPr/>
            </p:nvSpPr>
            <p:spPr bwMode="auto">
              <a:xfrm rot="-1349041">
                <a:off x="1920" y="1296"/>
                <a:ext cx="240" cy="768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Oval 32"/>
              <p:cNvSpPr>
                <a:spLocks noChangeArrowheads="1"/>
              </p:cNvSpPr>
              <p:nvPr/>
            </p:nvSpPr>
            <p:spPr bwMode="auto">
              <a:xfrm>
                <a:off x="2256" y="2160"/>
                <a:ext cx="240" cy="768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33"/>
              <p:cNvSpPr>
                <a:spLocks noChangeShapeType="1"/>
              </p:cNvSpPr>
              <p:nvPr/>
            </p:nvSpPr>
            <p:spPr bwMode="auto">
              <a:xfrm>
                <a:off x="2208" y="201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6" name="Group 34"/>
            <p:cNvGrpSpPr>
              <a:grpSpLocks/>
            </p:cNvGrpSpPr>
            <p:nvPr/>
          </p:nvGrpSpPr>
          <p:grpSpPr bwMode="auto">
            <a:xfrm>
              <a:off x="4320" y="1536"/>
              <a:ext cx="576" cy="1632"/>
              <a:chOff x="2448" y="1296"/>
              <a:chExt cx="576" cy="1632"/>
            </a:xfrm>
          </p:grpSpPr>
          <p:sp>
            <p:nvSpPr>
              <p:cNvPr id="39" name="Oval 35"/>
              <p:cNvSpPr>
                <a:spLocks noChangeArrowheads="1"/>
              </p:cNvSpPr>
              <p:nvPr/>
            </p:nvSpPr>
            <p:spPr bwMode="auto">
              <a:xfrm rot="1198290">
                <a:off x="2784" y="1296"/>
                <a:ext cx="240" cy="768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Oval 36"/>
              <p:cNvSpPr>
                <a:spLocks noChangeArrowheads="1"/>
              </p:cNvSpPr>
              <p:nvPr/>
            </p:nvSpPr>
            <p:spPr bwMode="auto">
              <a:xfrm>
                <a:off x="2448" y="2160"/>
                <a:ext cx="240" cy="768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Line 37"/>
              <p:cNvSpPr>
                <a:spLocks noChangeShapeType="1"/>
              </p:cNvSpPr>
              <p:nvPr/>
            </p:nvSpPr>
            <p:spPr bwMode="auto">
              <a:xfrm flipV="1">
                <a:off x="2544" y="201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" name="Oval 38"/>
            <p:cNvSpPr>
              <a:spLocks noChangeArrowheads="1"/>
            </p:cNvSpPr>
            <p:nvPr/>
          </p:nvSpPr>
          <p:spPr bwMode="auto">
            <a:xfrm rot="-1464722">
              <a:off x="3696" y="1584"/>
              <a:ext cx="144" cy="624"/>
            </a:xfrm>
            <a:prstGeom prst="ellipse">
              <a:avLst/>
            </a:prstGeom>
            <a:solidFill>
              <a:srgbClr val="617DF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39"/>
            <p:cNvSpPr>
              <a:spLocks noChangeArrowheads="1"/>
            </p:cNvSpPr>
            <p:nvPr/>
          </p:nvSpPr>
          <p:spPr bwMode="auto">
            <a:xfrm rot="1180838">
              <a:off x="4848" y="1584"/>
              <a:ext cx="144" cy="624"/>
            </a:xfrm>
            <a:prstGeom prst="ellipse">
              <a:avLst/>
            </a:prstGeom>
            <a:solidFill>
              <a:srgbClr val="617DF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" name="Freeform 41"/>
          <p:cNvSpPr>
            <a:spLocks/>
          </p:cNvSpPr>
          <p:nvPr/>
        </p:nvSpPr>
        <p:spPr bwMode="auto">
          <a:xfrm>
            <a:off x="6977063" y="2414588"/>
            <a:ext cx="222250" cy="142875"/>
          </a:xfrm>
          <a:custGeom>
            <a:avLst/>
            <a:gdLst>
              <a:gd name="T0" fmla="*/ 0 w 140"/>
              <a:gd name="T1" fmla="*/ 0 h 90"/>
              <a:gd name="T2" fmla="*/ 2147483647 w 140"/>
              <a:gd name="T3" fmla="*/ 2147483647 h 90"/>
              <a:gd name="T4" fmla="*/ 2147483647 w 140"/>
              <a:gd name="T5" fmla="*/ 2147483647 h 90"/>
              <a:gd name="T6" fmla="*/ 2147483647 w 140"/>
              <a:gd name="T7" fmla="*/ 0 h 90"/>
              <a:gd name="T8" fmla="*/ 0 60000 65536"/>
              <a:gd name="T9" fmla="*/ 0 60000 65536"/>
              <a:gd name="T10" fmla="*/ 0 60000 65536"/>
              <a:gd name="T11" fmla="*/ 0 60000 65536"/>
              <a:gd name="T12" fmla="*/ 0 w 140"/>
              <a:gd name="T13" fmla="*/ 0 h 90"/>
              <a:gd name="T14" fmla="*/ 140 w 140"/>
              <a:gd name="T15" fmla="*/ 90 h 9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0" h="90">
                <a:moveTo>
                  <a:pt x="0" y="0"/>
                </a:moveTo>
                <a:cubicBezTo>
                  <a:pt x="8" y="32"/>
                  <a:pt x="17" y="64"/>
                  <a:pt x="38" y="77"/>
                </a:cubicBezTo>
                <a:cubicBezTo>
                  <a:pt x="59" y="90"/>
                  <a:pt x="106" y="90"/>
                  <a:pt x="123" y="77"/>
                </a:cubicBezTo>
                <a:cubicBezTo>
                  <a:pt x="140" y="64"/>
                  <a:pt x="139" y="32"/>
                  <a:pt x="13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Text Box 42"/>
          <p:cNvSpPr txBox="1">
            <a:spLocks noChangeArrowheads="1"/>
          </p:cNvSpPr>
          <p:nvPr/>
        </p:nvSpPr>
        <p:spPr bwMode="auto">
          <a:xfrm>
            <a:off x="5445125" y="1436688"/>
            <a:ext cx="59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C0000"/>
                </a:solidFill>
              </a:rPr>
              <a:t>IgA</a:t>
            </a:r>
          </a:p>
        </p:txBody>
      </p:sp>
      <p:grpSp>
        <p:nvGrpSpPr>
          <p:cNvPr id="47" name="Group 100"/>
          <p:cNvGrpSpPr>
            <a:grpSpLocks/>
          </p:cNvGrpSpPr>
          <p:nvPr/>
        </p:nvGrpSpPr>
        <p:grpSpPr bwMode="auto">
          <a:xfrm>
            <a:off x="5988050" y="3497263"/>
            <a:ext cx="2305050" cy="2176462"/>
            <a:chOff x="3709" y="2203"/>
            <a:chExt cx="1452" cy="1371"/>
          </a:xfrm>
        </p:grpSpPr>
        <p:sp>
          <p:nvSpPr>
            <p:cNvPr id="48" name="AutoShape 65"/>
            <p:cNvSpPr>
              <a:spLocks noChangeArrowheads="1"/>
            </p:cNvSpPr>
            <p:nvPr/>
          </p:nvSpPr>
          <p:spPr bwMode="auto">
            <a:xfrm>
              <a:off x="4278" y="2796"/>
              <a:ext cx="322" cy="268"/>
            </a:xfrm>
            <a:prstGeom prst="pentag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9" name="Group 43"/>
            <p:cNvGrpSpPr>
              <a:grpSpLocks/>
            </p:cNvGrpSpPr>
            <p:nvPr/>
          </p:nvGrpSpPr>
          <p:grpSpPr bwMode="auto">
            <a:xfrm rot="7983157" flipH="1">
              <a:off x="4485" y="2943"/>
              <a:ext cx="496" cy="624"/>
              <a:chOff x="3696" y="1536"/>
              <a:chExt cx="1296" cy="1632"/>
            </a:xfrm>
          </p:grpSpPr>
          <p:grpSp>
            <p:nvGrpSpPr>
              <p:cNvPr id="94" name="Group 44"/>
              <p:cNvGrpSpPr>
                <a:grpSpLocks/>
              </p:cNvGrpSpPr>
              <p:nvPr/>
            </p:nvGrpSpPr>
            <p:grpSpPr bwMode="auto">
              <a:xfrm>
                <a:off x="3792" y="1536"/>
                <a:ext cx="576" cy="1632"/>
                <a:chOff x="1920" y="1296"/>
                <a:chExt cx="576" cy="1632"/>
              </a:xfrm>
            </p:grpSpPr>
            <p:sp>
              <p:nvSpPr>
                <p:cNvPr id="101" name="Oval 45"/>
                <p:cNvSpPr>
                  <a:spLocks noChangeArrowheads="1"/>
                </p:cNvSpPr>
                <p:nvPr/>
              </p:nvSpPr>
              <p:spPr bwMode="auto">
                <a:xfrm rot="-1349041">
                  <a:off x="1920" y="1296"/>
                  <a:ext cx="240" cy="768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" name="Oval 46"/>
                <p:cNvSpPr>
                  <a:spLocks noChangeArrowheads="1"/>
                </p:cNvSpPr>
                <p:nvPr/>
              </p:nvSpPr>
              <p:spPr bwMode="auto">
                <a:xfrm>
                  <a:off x="2256" y="2160"/>
                  <a:ext cx="240" cy="768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" name="Line 47"/>
                <p:cNvSpPr>
                  <a:spLocks noChangeShapeType="1"/>
                </p:cNvSpPr>
                <p:nvPr/>
              </p:nvSpPr>
              <p:spPr bwMode="auto">
                <a:xfrm>
                  <a:off x="2208" y="2016"/>
                  <a:ext cx="192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5" name="Group 48"/>
              <p:cNvGrpSpPr>
                <a:grpSpLocks/>
              </p:cNvGrpSpPr>
              <p:nvPr/>
            </p:nvGrpSpPr>
            <p:grpSpPr bwMode="auto">
              <a:xfrm>
                <a:off x="4320" y="1536"/>
                <a:ext cx="576" cy="1632"/>
                <a:chOff x="2448" y="1296"/>
                <a:chExt cx="576" cy="1632"/>
              </a:xfrm>
            </p:grpSpPr>
            <p:sp>
              <p:nvSpPr>
                <p:cNvPr id="98" name="Oval 49"/>
                <p:cNvSpPr>
                  <a:spLocks noChangeArrowheads="1"/>
                </p:cNvSpPr>
                <p:nvPr/>
              </p:nvSpPr>
              <p:spPr bwMode="auto">
                <a:xfrm rot="1198290">
                  <a:off x="2784" y="1296"/>
                  <a:ext cx="240" cy="768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" name="Oval 50"/>
                <p:cNvSpPr>
                  <a:spLocks noChangeArrowheads="1"/>
                </p:cNvSpPr>
                <p:nvPr/>
              </p:nvSpPr>
              <p:spPr bwMode="auto">
                <a:xfrm>
                  <a:off x="2448" y="2160"/>
                  <a:ext cx="240" cy="768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2544" y="2016"/>
                  <a:ext cx="192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" name="Oval 52"/>
              <p:cNvSpPr>
                <a:spLocks noChangeArrowheads="1"/>
              </p:cNvSpPr>
              <p:nvPr/>
            </p:nvSpPr>
            <p:spPr bwMode="auto">
              <a:xfrm rot="-1464722">
                <a:off x="3696" y="1584"/>
                <a:ext cx="144" cy="624"/>
              </a:xfrm>
              <a:prstGeom prst="ellipse">
                <a:avLst/>
              </a:prstGeom>
              <a:solidFill>
                <a:srgbClr val="617DF5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Oval 53"/>
              <p:cNvSpPr>
                <a:spLocks noChangeArrowheads="1"/>
              </p:cNvSpPr>
              <p:nvPr/>
            </p:nvSpPr>
            <p:spPr bwMode="auto">
              <a:xfrm rot="1180838">
                <a:off x="4848" y="1584"/>
                <a:ext cx="144" cy="624"/>
              </a:xfrm>
              <a:prstGeom prst="ellipse">
                <a:avLst/>
              </a:prstGeom>
              <a:solidFill>
                <a:srgbClr val="617DF5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0" name="Group 54"/>
            <p:cNvGrpSpPr>
              <a:grpSpLocks/>
            </p:cNvGrpSpPr>
            <p:nvPr/>
          </p:nvGrpSpPr>
          <p:grpSpPr bwMode="auto">
            <a:xfrm rot="33640" flipH="1">
              <a:off x="4194" y="2203"/>
              <a:ext cx="496" cy="624"/>
              <a:chOff x="3696" y="1536"/>
              <a:chExt cx="1296" cy="1632"/>
            </a:xfrm>
          </p:grpSpPr>
          <p:grpSp>
            <p:nvGrpSpPr>
              <p:cNvPr id="84" name="Group 55"/>
              <p:cNvGrpSpPr>
                <a:grpSpLocks/>
              </p:cNvGrpSpPr>
              <p:nvPr/>
            </p:nvGrpSpPr>
            <p:grpSpPr bwMode="auto">
              <a:xfrm>
                <a:off x="3792" y="1536"/>
                <a:ext cx="576" cy="1632"/>
                <a:chOff x="1920" y="1296"/>
                <a:chExt cx="576" cy="1632"/>
              </a:xfrm>
            </p:grpSpPr>
            <p:sp>
              <p:nvSpPr>
                <p:cNvPr id="91" name="Oval 56"/>
                <p:cNvSpPr>
                  <a:spLocks noChangeArrowheads="1"/>
                </p:cNvSpPr>
                <p:nvPr/>
              </p:nvSpPr>
              <p:spPr bwMode="auto">
                <a:xfrm rot="-1349041">
                  <a:off x="1920" y="1296"/>
                  <a:ext cx="240" cy="768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" name="Oval 57"/>
                <p:cNvSpPr>
                  <a:spLocks noChangeArrowheads="1"/>
                </p:cNvSpPr>
                <p:nvPr/>
              </p:nvSpPr>
              <p:spPr bwMode="auto">
                <a:xfrm>
                  <a:off x="2256" y="2160"/>
                  <a:ext cx="240" cy="768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" name="Line 58"/>
                <p:cNvSpPr>
                  <a:spLocks noChangeShapeType="1"/>
                </p:cNvSpPr>
                <p:nvPr/>
              </p:nvSpPr>
              <p:spPr bwMode="auto">
                <a:xfrm>
                  <a:off x="2208" y="2016"/>
                  <a:ext cx="192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5" name="Group 59"/>
              <p:cNvGrpSpPr>
                <a:grpSpLocks/>
              </p:cNvGrpSpPr>
              <p:nvPr/>
            </p:nvGrpSpPr>
            <p:grpSpPr bwMode="auto">
              <a:xfrm>
                <a:off x="4320" y="1536"/>
                <a:ext cx="576" cy="1632"/>
                <a:chOff x="2448" y="1296"/>
                <a:chExt cx="576" cy="1632"/>
              </a:xfrm>
            </p:grpSpPr>
            <p:sp>
              <p:nvSpPr>
                <p:cNvPr id="88" name="Oval 60"/>
                <p:cNvSpPr>
                  <a:spLocks noChangeArrowheads="1"/>
                </p:cNvSpPr>
                <p:nvPr/>
              </p:nvSpPr>
              <p:spPr bwMode="auto">
                <a:xfrm rot="1198290">
                  <a:off x="2784" y="1296"/>
                  <a:ext cx="240" cy="768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" name="Oval 61"/>
                <p:cNvSpPr>
                  <a:spLocks noChangeArrowheads="1"/>
                </p:cNvSpPr>
                <p:nvPr/>
              </p:nvSpPr>
              <p:spPr bwMode="auto">
                <a:xfrm>
                  <a:off x="2448" y="2160"/>
                  <a:ext cx="240" cy="768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2544" y="2016"/>
                  <a:ext cx="192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6" name="Oval 63"/>
              <p:cNvSpPr>
                <a:spLocks noChangeArrowheads="1"/>
              </p:cNvSpPr>
              <p:nvPr/>
            </p:nvSpPr>
            <p:spPr bwMode="auto">
              <a:xfrm rot="-1464722">
                <a:off x="3696" y="1584"/>
                <a:ext cx="144" cy="624"/>
              </a:xfrm>
              <a:prstGeom prst="ellipse">
                <a:avLst/>
              </a:prstGeom>
              <a:solidFill>
                <a:srgbClr val="617DF5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Oval 64"/>
              <p:cNvSpPr>
                <a:spLocks noChangeArrowheads="1"/>
              </p:cNvSpPr>
              <p:nvPr/>
            </p:nvSpPr>
            <p:spPr bwMode="auto">
              <a:xfrm rot="1180838">
                <a:off x="4848" y="1584"/>
                <a:ext cx="144" cy="624"/>
              </a:xfrm>
              <a:prstGeom prst="ellipse">
                <a:avLst/>
              </a:prstGeom>
              <a:solidFill>
                <a:srgbClr val="617DF5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" name="Group 66"/>
            <p:cNvGrpSpPr>
              <a:grpSpLocks/>
            </p:cNvGrpSpPr>
            <p:nvPr/>
          </p:nvGrpSpPr>
          <p:grpSpPr bwMode="auto">
            <a:xfrm rot="3540007" flipH="1">
              <a:off x="4601" y="2431"/>
              <a:ext cx="496" cy="624"/>
              <a:chOff x="3696" y="1536"/>
              <a:chExt cx="1296" cy="1632"/>
            </a:xfrm>
          </p:grpSpPr>
          <p:grpSp>
            <p:nvGrpSpPr>
              <p:cNvPr id="74" name="Group 67"/>
              <p:cNvGrpSpPr>
                <a:grpSpLocks/>
              </p:cNvGrpSpPr>
              <p:nvPr/>
            </p:nvGrpSpPr>
            <p:grpSpPr bwMode="auto">
              <a:xfrm>
                <a:off x="3792" y="1536"/>
                <a:ext cx="576" cy="1632"/>
                <a:chOff x="1920" y="1296"/>
                <a:chExt cx="576" cy="1632"/>
              </a:xfrm>
            </p:grpSpPr>
            <p:sp>
              <p:nvSpPr>
                <p:cNvPr id="81" name="Oval 68"/>
                <p:cNvSpPr>
                  <a:spLocks noChangeArrowheads="1"/>
                </p:cNvSpPr>
                <p:nvPr/>
              </p:nvSpPr>
              <p:spPr bwMode="auto">
                <a:xfrm rot="-1349041">
                  <a:off x="1920" y="1296"/>
                  <a:ext cx="240" cy="768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" name="Oval 69"/>
                <p:cNvSpPr>
                  <a:spLocks noChangeArrowheads="1"/>
                </p:cNvSpPr>
                <p:nvPr/>
              </p:nvSpPr>
              <p:spPr bwMode="auto">
                <a:xfrm>
                  <a:off x="2256" y="2160"/>
                  <a:ext cx="240" cy="768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" name="Line 70"/>
                <p:cNvSpPr>
                  <a:spLocks noChangeShapeType="1"/>
                </p:cNvSpPr>
                <p:nvPr/>
              </p:nvSpPr>
              <p:spPr bwMode="auto">
                <a:xfrm>
                  <a:off x="2208" y="2016"/>
                  <a:ext cx="192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5" name="Group 71"/>
              <p:cNvGrpSpPr>
                <a:grpSpLocks/>
              </p:cNvGrpSpPr>
              <p:nvPr/>
            </p:nvGrpSpPr>
            <p:grpSpPr bwMode="auto">
              <a:xfrm>
                <a:off x="4320" y="1536"/>
                <a:ext cx="576" cy="1632"/>
                <a:chOff x="2448" y="1296"/>
                <a:chExt cx="576" cy="1632"/>
              </a:xfrm>
            </p:grpSpPr>
            <p:sp>
              <p:nvSpPr>
                <p:cNvPr id="78" name="Oval 72"/>
                <p:cNvSpPr>
                  <a:spLocks noChangeArrowheads="1"/>
                </p:cNvSpPr>
                <p:nvPr/>
              </p:nvSpPr>
              <p:spPr bwMode="auto">
                <a:xfrm rot="1198290">
                  <a:off x="2784" y="1296"/>
                  <a:ext cx="240" cy="768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Oval 73"/>
                <p:cNvSpPr>
                  <a:spLocks noChangeArrowheads="1"/>
                </p:cNvSpPr>
                <p:nvPr/>
              </p:nvSpPr>
              <p:spPr bwMode="auto">
                <a:xfrm>
                  <a:off x="2448" y="2160"/>
                  <a:ext cx="240" cy="768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2544" y="2016"/>
                  <a:ext cx="192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6" name="Oval 75"/>
              <p:cNvSpPr>
                <a:spLocks noChangeArrowheads="1"/>
              </p:cNvSpPr>
              <p:nvPr/>
            </p:nvSpPr>
            <p:spPr bwMode="auto">
              <a:xfrm rot="-1464722">
                <a:off x="3696" y="1584"/>
                <a:ext cx="144" cy="624"/>
              </a:xfrm>
              <a:prstGeom prst="ellipse">
                <a:avLst/>
              </a:prstGeom>
              <a:solidFill>
                <a:srgbClr val="617DF5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Oval 76"/>
              <p:cNvSpPr>
                <a:spLocks noChangeArrowheads="1"/>
              </p:cNvSpPr>
              <p:nvPr/>
            </p:nvSpPr>
            <p:spPr bwMode="auto">
              <a:xfrm rot="1180838">
                <a:off x="4848" y="1584"/>
                <a:ext cx="144" cy="624"/>
              </a:xfrm>
              <a:prstGeom prst="ellipse">
                <a:avLst/>
              </a:prstGeom>
              <a:solidFill>
                <a:srgbClr val="617DF5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" name="Group 77"/>
            <p:cNvGrpSpPr>
              <a:grpSpLocks/>
            </p:cNvGrpSpPr>
            <p:nvPr/>
          </p:nvGrpSpPr>
          <p:grpSpPr bwMode="auto">
            <a:xfrm rot="17776141" flipH="1">
              <a:off x="3773" y="2458"/>
              <a:ext cx="496" cy="624"/>
              <a:chOff x="3696" y="1536"/>
              <a:chExt cx="1296" cy="1632"/>
            </a:xfrm>
          </p:grpSpPr>
          <p:grpSp>
            <p:nvGrpSpPr>
              <p:cNvPr id="64" name="Group 78"/>
              <p:cNvGrpSpPr>
                <a:grpSpLocks/>
              </p:cNvGrpSpPr>
              <p:nvPr/>
            </p:nvGrpSpPr>
            <p:grpSpPr bwMode="auto">
              <a:xfrm>
                <a:off x="3792" y="1536"/>
                <a:ext cx="576" cy="1632"/>
                <a:chOff x="1920" y="1296"/>
                <a:chExt cx="576" cy="1632"/>
              </a:xfrm>
            </p:grpSpPr>
            <p:sp>
              <p:nvSpPr>
                <p:cNvPr id="71" name="Oval 79"/>
                <p:cNvSpPr>
                  <a:spLocks noChangeArrowheads="1"/>
                </p:cNvSpPr>
                <p:nvPr/>
              </p:nvSpPr>
              <p:spPr bwMode="auto">
                <a:xfrm rot="-1349041">
                  <a:off x="1920" y="1296"/>
                  <a:ext cx="240" cy="768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Oval 80"/>
                <p:cNvSpPr>
                  <a:spLocks noChangeArrowheads="1"/>
                </p:cNvSpPr>
                <p:nvPr/>
              </p:nvSpPr>
              <p:spPr bwMode="auto">
                <a:xfrm>
                  <a:off x="2256" y="2160"/>
                  <a:ext cx="240" cy="768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" name="Line 81"/>
                <p:cNvSpPr>
                  <a:spLocks noChangeShapeType="1"/>
                </p:cNvSpPr>
                <p:nvPr/>
              </p:nvSpPr>
              <p:spPr bwMode="auto">
                <a:xfrm>
                  <a:off x="2208" y="2016"/>
                  <a:ext cx="192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5" name="Group 82"/>
              <p:cNvGrpSpPr>
                <a:grpSpLocks/>
              </p:cNvGrpSpPr>
              <p:nvPr/>
            </p:nvGrpSpPr>
            <p:grpSpPr bwMode="auto">
              <a:xfrm>
                <a:off x="4320" y="1536"/>
                <a:ext cx="576" cy="1632"/>
                <a:chOff x="2448" y="1296"/>
                <a:chExt cx="576" cy="1632"/>
              </a:xfrm>
            </p:grpSpPr>
            <p:sp>
              <p:nvSpPr>
                <p:cNvPr id="68" name="Oval 83"/>
                <p:cNvSpPr>
                  <a:spLocks noChangeArrowheads="1"/>
                </p:cNvSpPr>
                <p:nvPr/>
              </p:nvSpPr>
              <p:spPr bwMode="auto">
                <a:xfrm rot="1198290">
                  <a:off x="2784" y="1296"/>
                  <a:ext cx="240" cy="768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Oval 84"/>
                <p:cNvSpPr>
                  <a:spLocks noChangeArrowheads="1"/>
                </p:cNvSpPr>
                <p:nvPr/>
              </p:nvSpPr>
              <p:spPr bwMode="auto">
                <a:xfrm>
                  <a:off x="2448" y="2160"/>
                  <a:ext cx="240" cy="768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2544" y="2016"/>
                  <a:ext cx="192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6" name="Oval 86"/>
              <p:cNvSpPr>
                <a:spLocks noChangeArrowheads="1"/>
              </p:cNvSpPr>
              <p:nvPr/>
            </p:nvSpPr>
            <p:spPr bwMode="auto">
              <a:xfrm rot="-1464722">
                <a:off x="3696" y="1584"/>
                <a:ext cx="144" cy="624"/>
              </a:xfrm>
              <a:prstGeom prst="ellipse">
                <a:avLst/>
              </a:prstGeom>
              <a:solidFill>
                <a:srgbClr val="617DF5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Oval 87"/>
              <p:cNvSpPr>
                <a:spLocks noChangeArrowheads="1"/>
              </p:cNvSpPr>
              <p:nvPr/>
            </p:nvSpPr>
            <p:spPr bwMode="auto">
              <a:xfrm rot="1180838">
                <a:off x="4848" y="1584"/>
                <a:ext cx="144" cy="624"/>
              </a:xfrm>
              <a:prstGeom prst="ellipse">
                <a:avLst/>
              </a:prstGeom>
              <a:solidFill>
                <a:srgbClr val="617DF5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3" name="Group 88"/>
            <p:cNvGrpSpPr>
              <a:grpSpLocks/>
            </p:cNvGrpSpPr>
            <p:nvPr/>
          </p:nvGrpSpPr>
          <p:grpSpPr bwMode="auto">
            <a:xfrm rot="13498264" flipH="1">
              <a:off x="3893" y="2950"/>
              <a:ext cx="496" cy="624"/>
              <a:chOff x="3696" y="1536"/>
              <a:chExt cx="1296" cy="1632"/>
            </a:xfrm>
          </p:grpSpPr>
          <p:grpSp>
            <p:nvGrpSpPr>
              <p:cNvPr id="54" name="Group 89"/>
              <p:cNvGrpSpPr>
                <a:grpSpLocks/>
              </p:cNvGrpSpPr>
              <p:nvPr/>
            </p:nvGrpSpPr>
            <p:grpSpPr bwMode="auto">
              <a:xfrm>
                <a:off x="3792" y="1536"/>
                <a:ext cx="576" cy="1632"/>
                <a:chOff x="1920" y="1296"/>
                <a:chExt cx="576" cy="1632"/>
              </a:xfrm>
            </p:grpSpPr>
            <p:sp>
              <p:nvSpPr>
                <p:cNvPr id="61" name="Oval 90"/>
                <p:cNvSpPr>
                  <a:spLocks noChangeArrowheads="1"/>
                </p:cNvSpPr>
                <p:nvPr/>
              </p:nvSpPr>
              <p:spPr bwMode="auto">
                <a:xfrm rot="-1349041">
                  <a:off x="1920" y="1296"/>
                  <a:ext cx="240" cy="768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Oval 91"/>
                <p:cNvSpPr>
                  <a:spLocks noChangeArrowheads="1"/>
                </p:cNvSpPr>
                <p:nvPr/>
              </p:nvSpPr>
              <p:spPr bwMode="auto">
                <a:xfrm>
                  <a:off x="2256" y="2160"/>
                  <a:ext cx="240" cy="768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92"/>
                <p:cNvSpPr>
                  <a:spLocks noChangeShapeType="1"/>
                </p:cNvSpPr>
                <p:nvPr/>
              </p:nvSpPr>
              <p:spPr bwMode="auto">
                <a:xfrm>
                  <a:off x="2208" y="2016"/>
                  <a:ext cx="192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5" name="Group 93"/>
              <p:cNvGrpSpPr>
                <a:grpSpLocks/>
              </p:cNvGrpSpPr>
              <p:nvPr/>
            </p:nvGrpSpPr>
            <p:grpSpPr bwMode="auto">
              <a:xfrm>
                <a:off x="4320" y="1536"/>
                <a:ext cx="576" cy="1632"/>
                <a:chOff x="2448" y="1296"/>
                <a:chExt cx="576" cy="1632"/>
              </a:xfrm>
            </p:grpSpPr>
            <p:sp>
              <p:nvSpPr>
                <p:cNvPr id="58" name="Oval 94"/>
                <p:cNvSpPr>
                  <a:spLocks noChangeArrowheads="1"/>
                </p:cNvSpPr>
                <p:nvPr/>
              </p:nvSpPr>
              <p:spPr bwMode="auto">
                <a:xfrm rot="1198290">
                  <a:off x="2784" y="1296"/>
                  <a:ext cx="240" cy="768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Oval 95"/>
                <p:cNvSpPr>
                  <a:spLocks noChangeArrowheads="1"/>
                </p:cNvSpPr>
                <p:nvPr/>
              </p:nvSpPr>
              <p:spPr bwMode="auto">
                <a:xfrm>
                  <a:off x="2448" y="2160"/>
                  <a:ext cx="240" cy="768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96"/>
                <p:cNvSpPr>
                  <a:spLocks noChangeShapeType="1"/>
                </p:cNvSpPr>
                <p:nvPr/>
              </p:nvSpPr>
              <p:spPr bwMode="auto">
                <a:xfrm flipV="1">
                  <a:off x="2544" y="2016"/>
                  <a:ext cx="192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6" name="Oval 97"/>
              <p:cNvSpPr>
                <a:spLocks noChangeArrowheads="1"/>
              </p:cNvSpPr>
              <p:nvPr/>
            </p:nvSpPr>
            <p:spPr bwMode="auto">
              <a:xfrm rot="-1464722">
                <a:off x="3696" y="1584"/>
                <a:ext cx="144" cy="624"/>
              </a:xfrm>
              <a:prstGeom prst="ellipse">
                <a:avLst/>
              </a:prstGeom>
              <a:solidFill>
                <a:srgbClr val="617DF5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Oval 98"/>
              <p:cNvSpPr>
                <a:spLocks noChangeArrowheads="1"/>
              </p:cNvSpPr>
              <p:nvPr/>
            </p:nvSpPr>
            <p:spPr bwMode="auto">
              <a:xfrm rot="1180838">
                <a:off x="4848" y="1584"/>
                <a:ext cx="144" cy="624"/>
              </a:xfrm>
              <a:prstGeom prst="ellipse">
                <a:avLst/>
              </a:prstGeom>
              <a:solidFill>
                <a:srgbClr val="617DF5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4" name="Text Box 99"/>
          <p:cNvSpPr txBox="1">
            <a:spLocks noChangeArrowheads="1"/>
          </p:cNvSpPr>
          <p:nvPr/>
        </p:nvSpPr>
        <p:spPr bwMode="auto">
          <a:xfrm>
            <a:off x="5464175" y="3429000"/>
            <a:ext cx="620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C0000"/>
                </a:solidFill>
              </a:rPr>
              <a:t>IgM</a:t>
            </a:r>
          </a:p>
        </p:txBody>
      </p:sp>
      <p:grpSp>
        <p:nvGrpSpPr>
          <p:cNvPr id="105" name="Group 107"/>
          <p:cNvGrpSpPr>
            <a:grpSpLocks/>
          </p:cNvGrpSpPr>
          <p:nvPr/>
        </p:nvGrpSpPr>
        <p:grpSpPr bwMode="auto">
          <a:xfrm>
            <a:off x="2212975" y="1806575"/>
            <a:ext cx="2816225" cy="3290888"/>
            <a:chOff x="1303" y="1138"/>
            <a:chExt cx="1774" cy="2073"/>
          </a:xfrm>
        </p:grpSpPr>
        <p:sp>
          <p:nvSpPr>
            <p:cNvPr id="106" name="Freeform 105"/>
            <p:cNvSpPr>
              <a:spLocks/>
            </p:cNvSpPr>
            <p:nvPr/>
          </p:nvSpPr>
          <p:spPr bwMode="auto">
            <a:xfrm>
              <a:off x="1303" y="1138"/>
              <a:ext cx="1555" cy="1699"/>
            </a:xfrm>
            <a:custGeom>
              <a:avLst/>
              <a:gdLst>
                <a:gd name="T0" fmla="*/ 425 w 1555"/>
                <a:gd name="T1" fmla="*/ 0 h 1699"/>
                <a:gd name="T2" fmla="*/ 0 w 1555"/>
                <a:gd name="T3" fmla="*/ 244 h 1699"/>
                <a:gd name="T4" fmla="*/ 396 w 1555"/>
                <a:gd name="T5" fmla="*/ 878 h 1699"/>
                <a:gd name="T6" fmla="*/ 533 w 1555"/>
                <a:gd name="T7" fmla="*/ 1699 h 1699"/>
                <a:gd name="T8" fmla="*/ 1109 w 1555"/>
                <a:gd name="T9" fmla="*/ 1699 h 1699"/>
                <a:gd name="T10" fmla="*/ 1167 w 1555"/>
                <a:gd name="T11" fmla="*/ 900 h 1699"/>
                <a:gd name="T12" fmla="*/ 1555 w 1555"/>
                <a:gd name="T13" fmla="*/ 230 h 1699"/>
                <a:gd name="T14" fmla="*/ 1102 w 1555"/>
                <a:gd name="T15" fmla="*/ 14 h 1699"/>
                <a:gd name="T16" fmla="*/ 785 w 1555"/>
                <a:gd name="T17" fmla="*/ 410 h 1699"/>
                <a:gd name="T18" fmla="*/ 425 w 1555"/>
                <a:gd name="T19" fmla="*/ 0 h 16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55"/>
                <a:gd name="T31" fmla="*/ 0 h 1699"/>
                <a:gd name="T32" fmla="*/ 1555 w 1555"/>
                <a:gd name="T33" fmla="*/ 1699 h 169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55" h="1699">
                  <a:moveTo>
                    <a:pt x="425" y="0"/>
                  </a:moveTo>
                  <a:lnTo>
                    <a:pt x="0" y="244"/>
                  </a:lnTo>
                  <a:lnTo>
                    <a:pt x="396" y="878"/>
                  </a:lnTo>
                  <a:lnTo>
                    <a:pt x="533" y="1699"/>
                  </a:lnTo>
                  <a:lnTo>
                    <a:pt x="1109" y="1699"/>
                  </a:lnTo>
                  <a:lnTo>
                    <a:pt x="1167" y="900"/>
                  </a:lnTo>
                  <a:lnTo>
                    <a:pt x="1555" y="230"/>
                  </a:lnTo>
                  <a:lnTo>
                    <a:pt x="1102" y="14"/>
                  </a:lnTo>
                  <a:lnTo>
                    <a:pt x="785" y="410"/>
                  </a:lnTo>
                  <a:lnTo>
                    <a:pt x="425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Text Box 106"/>
            <p:cNvSpPr txBox="1">
              <a:spLocks noChangeArrowheads="1"/>
            </p:cNvSpPr>
            <p:nvPr/>
          </p:nvSpPr>
          <p:spPr bwMode="auto">
            <a:xfrm>
              <a:off x="1591" y="2961"/>
              <a:ext cx="148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Constant Regions</a:t>
              </a:r>
            </a:p>
          </p:txBody>
        </p:sp>
      </p:grpSp>
      <p:grpSp>
        <p:nvGrpSpPr>
          <p:cNvPr id="108" name="Group 111"/>
          <p:cNvGrpSpPr>
            <a:grpSpLocks/>
          </p:cNvGrpSpPr>
          <p:nvPr/>
        </p:nvGrpSpPr>
        <p:grpSpPr bwMode="auto">
          <a:xfrm>
            <a:off x="2163763" y="1216025"/>
            <a:ext cx="2520950" cy="809625"/>
            <a:chOff x="1363" y="766"/>
            <a:chExt cx="1588" cy="510"/>
          </a:xfrm>
        </p:grpSpPr>
        <p:sp>
          <p:nvSpPr>
            <p:cNvPr id="109" name="Text Box 104"/>
            <p:cNvSpPr txBox="1">
              <a:spLocks noChangeArrowheads="1"/>
            </p:cNvSpPr>
            <p:nvPr/>
          </p:nvSpPr>
          <p:spPr bwMode="auto">
            <a:xfrm>
              <a:off x="1437" y="766"/>
              <a:ext cx="145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17306"/>
                  </a:solidFill>
                </a:rPr>
                <a:t>Variable Domains</a:t>
              </a:r>
            </a:p>
          </p:txBody>
        </p:sp>
        <p:sp>
          <p:nvSpPr>
            <p:cNvPr id="110" name="Oval 109"/>
            <p:cNvSpPr>
              <a:spLocks noChangeArrowheads="1"/>
            </p:cNvSpPr>
            <p:nvPr/>
          </p:nvSpPr>
          <p:spPr bwMode="auto">
            <a:xfrm rot="1050988">
              <a:off x="2584" y="1080"/>
              <a:ext cx="367" cy="173"/>
            </a:xfrm>
            <a:prstGeom prst="ellipse">
              <a:avLst/>
            </a:prstGeom>
            <a:solidFill>
              <a:srgbClr val="FFFF00">
                <a:alpha val="50195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Oval 110"/>
            <p:cNvSpPr>
              <a:spLocks noChangeArrowheads="1"/>
            </p:cNvSpPr>
            <p:nvPr/>
          </p:nvSpPr>
          <p:spPr bwMode="auto">
            <a:xfrm rot="-1161008">
              <a:off x="1363" y="1103"/>
              <a:ext cx="367" cy="173"/>
            </a:xfrm>
            <a:prstGeom prst="ellipse">
              <a:avLst/>
            </a:prstGeom>
            <a:solidFill>
              <a:srgbClr val="FFFF00">
                <a:alpha val="50195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" name="Text Box 112"/>
          <p:cNvSpPr txBox="1">
            <a:spLocks noChangeArrowheads="1"/>
          </p:cNvSpPr>
          <p:nvPr/>
        </p:nvSpPr>
        <p:spPr bwMode="auto">
          <a:xfrm>
            <a:off x="1233488" y="4300093"/>
            <a:ext cx="16001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(1, 2a, 2b, 3, 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/>
      <p:bldP spid="20" grpId="0"/>
      <p:bldP spid="21" grpId="0"/>
      <p:bldP spid="22" grpId="0"/>
      <p:bldP spid="45" grpId="0" animBg="1"/>
      <p:bldP spid="46" grpId="0"/>
      <p:bldP spid="104" grpId="0"/>
      <p:bldP spid="112" grpId="0"/>
    </p:bldLst>
  </p:timing>
</p:sld>
</file>

<file path=ppt/theme/theme1.xml><?xml version="1.0" encoding="utf-8"?>
<a:theme xmlns:a="http://schemas.openxmlformats.org/drawingml/2006/main" name="BL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BL_Template1</Template>
  <TotalTime>17</TotalTime>
  <Words>38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BL_Template1</vt:lpstr>
      <vt:lpstr>Antibody Structures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Tactical Marketing Plan Winter 2010</dc:title>
  <dc:creator>Dzung Nguyen</dc:creator>
  <cp:lastModifiedBy>Dzung Nguyen</cp:lastModifiedBy>
  <cp:revision>4</cp:revision>
  <dcterms:created xsi:type="dcterms:W3CDTF">2012-04-18T21:07:47Z</dcterms:created>
  <dcterms:modified xsi:type="dcterms:W3CDTF">2012-06-22T21:31:54Z</dcterms:modified>
</cp:coreProperties>
</file>