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FFD48"/>
    <a:srgbClr val="CC00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7691" autoAdjust="0"/>
  </p:normalViewPr>
  <p:slideViewPr>
    <p:cSldViewPr snapToGrid="0">
      <p:cViewPr>
        <p:scale>
          <a:sx n="100" d="100"/>
          <a:sy n="100" d="100"/>
        </p:scale>
        <p:origin x="-786" y="-3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06/27/2012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06/27/2012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06/27/2012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06/27/2012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06/27/2012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06/27/2012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06/27/2012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06/27/2012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06/27/2012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06/27/2012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06/27/2012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A9A492-D26A-4BD2-91C6-35C981BAF9B1}" type="datetimeFigureOut">
              <a:rPr lang="en-US" smtClean="0"/>
              <a:pPr/>
              <a:t>06/27/2012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1"/>
            <a:ext cx="9144000" cy="1161288"/>
          </a:xfrm>
          <a:prstGeom prst="rect">
            <a:avLst/>
          </a:prstGeom>
          <a:gradFill flip="none" rotWithShape="1">
            <a:gsLst>
              <a:gs pos="12000">
                <a:schemeClr val="tx1">
                  <a:lumMod val="95000"/>
                  <a:lumOff val="5000"/>
                </a:schemeClr>
              </a:gs>
              <a:gs pos="100000">
                <a:schemeClr val="accent4">
                  <a:shade val="93000"/>
                  <a:satMod val="130000"/>
                </a:schemeClr>
              </a:gs>
              <a:gs pos="100000">
                <a:schemeClr val="accent4">
                  <a:shade val="94000"/>
                  <a:satMod val="135000"/>
                </a:schemeClr>
              </a:gs>
            </a:gsLst>
            <a:lin ang="16200000" scaled="1"/>
            <a:tileRect/>
          </a:gra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5614"/>
            <a:ext cx="8229600" cy="99081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Myriad Pro" pitchFamily="34" charset="0"/>
              </a:rPr>
              <a:t>Apoptosis Detection using </a:t>
            </a:r>
            <a:r>
              <a:rPr lang="en-US" dirty="0" err="1" smtClean="0">
                <a:solidFill>
                  <a:schemeClr val="bg1"/>
                </a:solidFill>
                <a:latin typeface="Myriad Pro" pitchFamily="34" charset="0"/>
              </a:rPr>
              <a:t>Annexin</a:t>
            </a:r>
            <a:r>
              <a:rPr lang="en-US" dirty="0" smtClean="0">
                <a:solidFill>
                  <a:schemeClr val="bg1"/>
                </a:solidFill>
                <a:latin typeface="Myriad Pro" pitchFamily="34" charset="0"/>
              </a:rPr>
              <a:t> V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16737" y="6231317"/>
            <a:ext cx="2366665" cy="576470"/>
            <a:chOff x="16737" y="6231317"/>
            <a:chExt cx="2366665" cy="576470"/>
          </a:xfrm>
        </p:grpSpPr>
        <p:pic>
          <p:nvPicPr>
            <p:cNvPr id="5" name="Picture 4" descr="bio dude and logo transparent.png"/>
            <p:cNvPicPr>
              <a:picLocks noChangeAspect="1"/>
            </p:cNvPicPr>
            <p:nvPr/>
          </p:nvPicPr>
          <p:blipFill>
            <a:blip r:embed="rId2" cstate="print"/>
            <a:srcRect r="20139" b="21970"/>
            <a:stretch>
              <a:fillRect/>
            </a:stretch>
          </p:blipFill>
          <p:spPr>
            <a:xfrm>
              <a:off x="16737" y="6231317"/>
              <a:ext cx="2316146" cy="576470"/>
            </a:xfrm>
            <a:prstGeom prst="rect">
              <a:avLst/>
            </a:prstGeom>
          </p:spPr>
        </p:pic>
        <p:sp>
          <p:nvSpPr>
            <p:cNvPr id="9" name="TextBox 8"/>
            <p:cNvSpPr txBox="1"/>
            <p:nvPr/>
          </p:nvSpPr>
          <p:spPr>
            <a:xfrm>
              <a:off x="2081716" y="6332706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7030A0"/>
                  </a:solidFill>
                </a:rPr>
                <a:t>®</a:t>
              </a:r>
              <a:endParaRPr lang="en-US" dirty="0">
                <a:solidFill>
                  <a:srgbClr val="7030A0"/>
                </a:solidFill>
              </a:endParaRPr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2354528" y="1377570"/>
            <a:ext cx="1561774" cy="746358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GB" sz="1200" dirty="0" smtClean="0"/>
              <a:t>          </a:t>
            </a:r>
            <a:r>
              <a:rPr lang="en-GB" sz="1600" dirty="0" err="1" smtClean="0">
                <a:solidFill>
                  <a:schemeClr val="accent4">
                    <a:lumMod val="50000"/>
                  </a:schemeClr>
                </a:solidFill>
              </a:rPr>
              <a:t>Annexin</a:t>
            </a:r>
            <a:r>
              <a:rPr lang="en-GB" sz="1600" dirty="0" smtClean="0">
                <a:solidFill>
                  <a:schemeClr val="accent4">
                    <a:lumMod val="50000"/>
                  </a:schemeClr>
                </a:solidFill>
              </a:rPr>
              <a:t> V    </a:t>
            </a:r>
          </a:p>
          <a:p>
            <a:endParaRPr lang="en-GB" sz="1050" dirty="0" smtClean="0"/>
          </a:p>
          <a:p>
            <a:r>
              <a:rPr lang="en-GB" sz="1600" dirty="0" smtClean="0"/>
              <a:t>        </a:t>
            </a:r>
            <a:r>
              <a:rPr lang="en-GB" sz="1600" dirty="0" smtClean="0">
                <a:solidFill>
                  <a:schemeClr val="accent4">
                    <a:lumMod val="50000"/>
                  </a:schemeClr>
                </a:solidFill>
              </a:rPr>
              <a:t>7-AAD or PI</a:t>
            </a:r>
            <a:endParaRPr lang="en-GB" sz="16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2557859" y="1873822"/>
            <a:ext cx="82187" cy="78431"/>
          </a:xfrm>
          <a:prstGeom prst="ellipse">
            <a:avLst/>
          </a:prstGeom>
          <a:solidFill>
            <a:srgbClr val="CC00CC"/>
          </a:solidFill>
          <a:ln w="6350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19" name="Group 18"/>
          <p:cNvGrpSpPr/>
          <p:nvPr/>
        </p:nvGrpSpPr>
        <p:grpSpPr>
          <a:xfrm>
            <a:off x="590929" y="1675207"/>
            <a:ext cx="1221938" cy="3853023"/>
            <a:chOff x="7107747" y="2184453"/>
            <a:chExt cx="1226168" cy="3948725"/>
          </a:xfrm>
        </p:grpSpPr>
        <p:grpSp>
          <p:nvGrpSpPr>
            <p:cNvPr id="20" name="Group 15"/>
            <p:cNvGrpSpPr/>
            <p:nvPr/>
          </p:nvGrpSpPr>
          <p:grpSpPr>
            <a:xfrm>
              <a:off x="7291500" y="5270438"/>
              <a:ext cx="904162" cy="862740"/>
              <a:chOff x="654294" y="7667991"/>
              <a:chExt cx="792088" cy="792088"/>
            </a:xfrm>
          </p:grpSpPr>
          <p:sp>
            <p:nvSpPr>
              <p:cNvPr id="49" name="Oval 48"/>
              <p:cNvSpPr/>
              <p:nvPr/>
            </p:nvSpPr>
            <p:spPr>
              <a:xfrm>
                <a:off x="798310" y="8015877"/>
                <a:ext cx="294466" cy="315937"/>
              </a:xfrm>
              <a:prstGeom prst="ellipse">
                <a:avLst/>
              </a:prstGeom>
              <a:solidFill>
                <a:srgbClr val="000066"/>
              </a:solidFill>
              <a:ln>
                <a:solidFill>
                  <a:srgbClr val="000066"/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4" name="Oval 63"/>
              <p:cNvSpPr/>
              <p:nvPr/>
            </p:nvSpPr>
            <p:spPr>
              <a:xfrm>
                <a:off x="654294" y="7667991"/>
                <a:ext cx="792088" cy="792088"/>
              </a:xfrm>
              <a:prstGeom prst="ellipse">
                <a:avLst/>
              </a:prstGeom>
              <a:noFill/>
              <a:ln w="9525">
                <a:solidFill>
                  <a:srgbClr val="000066"/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37" name="Group 39"/>
            <p:cNvGrpSpPr/>
            <p:nvPr/>
          </p:nvGrpSpPr>
          <p:grpSpPr>
            <a:xfrm>
              <a:off x="7281701" y="3584516"/>
              <a:ext cx="904163" cy="862740"/>
              <a:chOff x="672490" y="6279699"/>
              <a:chExt cx="792088" cy="792088"/>
            </a:xfrm>
          </p:grpSpPr>
          <p:sp>
            <p:nvSpPr>
              <p:cNvPr id="41" name="Oval 40"/>
              <p:cNvSpPr/>
              <p:nvPr/>
            </p:nvSpPr>
            <p:spPr>
              <a:xfrm>
                <a:off x="672490" y="6279699"/>
                <a:ext cx="792088" cy="792088"/>
              </a:xfrm>
              <a:prstGeom prst="ellipse">
                <a:avLst/>
              </a:prstGeom>
              <a:noFill/>
              <a:ln w="9525">
                <a:solidFill>
                  <a:srgbClr val="000066"/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2" name="Oval 41"/>
              <p:cNvSpPr/>
              <p:nvPr/>
            </p:nvSpPr>
            <p:spPr>
              <a:xfrm>
                <a:off x="822936" y="6714870"/>
                <a:ext cx="251604" cy="269950"/>
              </a:xfrm>
              <a:prstGeom prst="ellipse">
                <a:avLst/>
              </a:prstGeom>
              <a:solidFill>
                <a:srgbClr val="000066"/>
              </a:solidFill>
              <a:ln>
                <a:solidFill>
                  <a:srgbClr val="00006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25" name="Group 55"/>
            <p:cNvGrpSpPr/>
            <p:nvPr/>
          </p:nvGrpSpPr>
          <p:grpSpPr>
            <a:xfrm>
              <a:off x="7280320" y="2184453"/>
              <a:ext cx="904162" cy="862740"/>
              <a:chOff x="627492" y="4873625"/>
              <a:chExt cx="792088" cy="792088"/>
            </a:xfrm>
          </p:grpSpPr>
          <p:sp>
            <p:nvSpPr>
              <p:cNvPr id="28" name="Oval 27"/>
              <p:cNvSpPr/>
              <p:nvPr/>
            </p:nvSpPr>
            <p:spPr>
              <a:xfrm>
                <a:off x="627492" y="4873625"/>
                <a:ext cx="792088" cy="792088"/>
              </a:xfrm>
              <a:prstGeom prst="ellipse">
                <a:avLst/>
              </a:prstGeom>
              <a:noFill/>
              <a:ln w="9525">
                <a:solidFill>
                  <a:srgbClr val="00006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2" name="Oval 31"/>
              <p:cNvSpPr/>
              <p:nvPr/>
            </p:nvSpPr>
            <p:spPr>
              <a:xfrm>
                <a:off x="771508" y="5305673"/>
                <a:ext cx="216024" cy="231775"/>
              </a:xfrm>
              <a:prstGeom prst="ellipse">
                <a:avLst/>
              </a:prstGeom>
              <a:solidFill>
                <a:srgbClr val="000066"/>
              </a:solidFill>
              <a:ln>
                <a:solidFill>
                  <a:srgbClr val="00006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5" name="TextBox 34"/>
              <p:cNvSpPr txBox="1"/>
              <p:nvPr/>
            </p:nvSpPr>
            <p:spPr>
              <a:xfrm>
                <a:off x="724224" y="4956666"/>
                <a:ext cx="642862" cy="31854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GB" sz="1600" b="1" dirty="0" smtClean="0">
                    <a:solidFill>
                      <a:srgbClr val="000066"/>
                    </a:solidFill>
                  </a:rPr>
                  <a:t>viable</a:t>
                </a:r>
                <a:r>
                  <a:rPr lang="en-GB" sz="1200" dirty="0" smtClean="0">
                    <a:solidFill>
                      <a:srgbClr val="000066"/>
                    </a:solidFill>
                  </a:rPr>
                  <a:t> </a:t>
                </a:r>
                <a:endParaRPr lang="en-GB" sz="1200" dirty="0">
                  <a:solidFill>
                    <a:srgbClr val="000066"/>
                  </a:solidFill>
                </a:endParaRPr>
              </a:p>
            </p:txBody>
          </p:sp>
        </p:grpSp>
        <p:sp>
          <p:nvSpPr>
            <p:cNvPr id="26" name="TextBox 25"/>
            <p:cNvSpPr txBox="1"/>
            <p:nvPr/>
          </p:nvSpPr>
          <p:spPr>
            <a:xfrm>
              <a:off x="7258657" y="3726000"/>
              <a:ext cx="1006053" cy="3469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600" b="1" dirty="0" smtClean="0">
                  <a:solidFill>
                    <a:srgbClr val="000066"/>
                  </a:solidFill>
                </a:rPr>
                <a:t>apoptotic</a:t>
              </a:r>
              <a:endParaRPr lang="en-GB" sz="1600" b="1" dirty="0">
                <a:solidFill>
                  <a:srgbClr val="000066"/>
                </a:solidFill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7107747" y="4718114"/>
              <a:ext cx="1226168" cy="53621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400" b="1" dirty="0" smtClean="0">
                  <a:solidFill>
                    <a:srgbClr val="000066"/>
                  </a:solidFill>
                </a:rPr>
                <a:t>late apoptotic</a:t>
              </a:r>
            </a:p>
            <a:p>
              <a:pPr algn="ctr"/>
              <a:r>
                <a:rPr lang="en-GB" sz="1400" b="1" dirty="0" smtClean="0">
                  <a:solidFill>
                    <a:srgbClr val="000066"/>
                  </a:solidFill>
                </a:rPr>
                <a:t> or</a:t>
              </a:r>
              <a:r>
                <a:rPr lang="en-GB" sz="1400" b="1" dirty="0">
                  <a:solidFill>
                    <a:srgbClr val="000066"/>
                  </a:solidFill>
                </a:rPr>
                <a:t> </a:t>
              </a:r>
              <a:r>
                <a:rPr lang="en-GB" sz="1400" b="1" dirty="0" smtClean="0">
                  <a:solidFill>
                    <a:srgbClr val="000066"/>
                  </a:solidFill>
                </a:rPr>
                <a:t>necrotic</a:t>
              </a:r>
              <a:endParaRPr lang="en-GB" sz="1400" b="1" dirty="0">
                <a:solidFill>
                  <a:srgbClr val="000066"/>
                </a:solidFill>
              </a:endParaRPr>
            </a:p>
          </p:txBody>
        </p:sp>
      </p:grpSp>
      <p:pic>
        <p:nvPicPr>
          <p:cNvPr id="70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4244" r="51218" b="1604"/>
          <a:stretch/>
        </p:blipFill>
        <p:spPr bwMode="auto">
          <a:xfrm>
            <a:off x="2602384" y="2534282"/>
            <a:ext cx="3065476" cy="3092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54304"/>
          <a:stretch/>
        </p:blipFill>
        <p:spPr bwMode="auto">
          <a:xfrm>
            <a:off x="5851258" y="2534538"/>
            <a:ext cx="3094236" cy="309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2" name="Multiply 71"/>
          <p:cNvSpPr/>
          <p:nvPr/>
        </p:nvSpPr>
        <p:spPr>
          <a:xfrm>
            <a:off x="2449902" y="1466491"/>
            <a:ext cx="224287" cy="232913"/>
          </a:xfrm>
          <a:prstGeom prst="mathMultiply">
            <a:avLst/>
          </a:prstGeom>
          <a:solidFill>
            <a:srgbClr val="0FFD48"/>
          </a:solidFill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Oval 72"/>
          <p:cNvSpPr/>
          <p:nvPr/>
        </p:nvSpPr>
        <p:spPr>
          <a:xfrm>
            <a:off x="1157504" y="1439625"/>
            <a:ext cx="82187" cy="78431"/>
          </a:xfrm>
          <a:prstGeom prst="ellipse">
            <a:avLst/>
          </a:prstGeom>
          <a:solidFill>
            <a:srgbClr val="CC00CC"/>
          </a:solidFill>
          <a:ln w="6350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4" name="Oval 73"/>
          <p:cNvSpPr/>
          <p:nvPr/>
        </p:nvSpPr>
        <p:spPr>
          <a:xfrm>
            <a:off x="645671" y="2377029"/>
            <a:ext cx="82187" cy="78431"/>
          </a:xfrm>
          <a:prstGeom prst="ellipse">
            <a:avLst/>
          </a:prstGeom>
          <a:solidFill>
            <a:srgbClr val="CC00CC"/>
          </a:solidFill>
          <a:ln w="6350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5" name="Oval 74"/>
          <p:cNvSpPr/>
          <p:nvPr/>
        </p:nvSpPr>
        <p:spPr>
          <a:xfrm>
            <a:off x="1709595" y="3121777"/>
            <a:ext cx="82187" cy="78431"/>
          </a:xfrm>
          <a:prstGeom prst="ellipse">
            <a:avLst/>
          </a:prstGeom>
          <a:solidFill>
            <a:srgbClr val="CC00CC"/>
          </a:solidFill>
          <a:ln w="6350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6" name="Oval 75"/>
          <p:cNvSpPr/>
          <p:nvPr/>
        </p:nvSpPr>
        <p:spPr>
          <a:xfrm>
            <a:off x="680176" y="3740003"/>
            <a:ext cx="82187" cy="78431"/>
          </a:xfrm>
          <a:prstGeom prst="ellipse">
            <a:avLst/>
          </a:prstGeom>
          <a:solidFill>
            <a:srgbClr val="CC00CC"/>
          </a:solidFill>
          <a:ln w="6350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7" name="Multiply 76"/>
          <p:cNvSpPr/>
          <p:nvPr/>
        </p:nvSpPr>
        <p:spPr>
          <a:xfrm>
            <a:off x="540589" y="1515374"/>
            <a:ext cx="224287" cy="232913"/>
          </a:xfrm>
          <a:prstGeom prst="mathMultiply">
            <a:avLst/>
          </a:prstGeom>
          <a:solidFill>
            <a:srgbClr val="0FFD48"/>
          </a:solidFill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Multiply 77"/>
          <p:cNvSpPr/>
          <p:nvPr/>
        </p:nvSpPr>
        <p:spPr>
          <a:xfrm>
            <a:off x="1722408" y="2309004"/>
            <a:ext cx="224287" cy="232913"/>
          </a:xfrm>
          <a:prstGeom prst="mathMultiply">
            <a:avLst/>
          </a:prstGeom>
          <a:solidFill>
            <a:srgbClr val="0FFD48"/>
          </a:solidFill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Multiply 78"/>
          <p:cNvSpPr/>
          <p:nvPr/>
        </p:nvSpPr>
        <p:spPr>
          <a:xfrm>
            <a:off x="764876" y="2964611"/>
            <a:ext cx="224287" cy="232913"/>
          </a:xfrm>
          <a:prstGeom prst="mathMultiply">
            <a:avLst/>
          </a:prstGeom>
          <a:solidFill>
            <a:srgbClr val="0FFD48"/>
          </a:solidFill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Multiply 79"/>
          <p:cNvSpPr/>
          <p:nvPr/>
        </p:nvSpPr>
        <p:spPr>
          <a:xfrm>
            <a:off x="1575758" y="3551208"/>
            <a:ext cx="224287" cy="232913"/>
          </a:xfrm>
          <a:prstGeom prst="mathMultiply">
            <a:avLst/>
          </a:prstGeom>
          <a:solidFill>
            <a:srgbClr val="0FFD48"/>
          </a:solidFill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Multiply 80"/>
          <p:cNvSpPr/>
          <p:nvPr/>
        </p:nvSpPr>
        <p:spPr>
          <a:xfrm>
            <a:off x="710781" y="4732308"/>
            <a:ext cx="224287" cy="232913"/>
          </a:xfrm>
          <a:prstGeom prst="mathMultiply">
            <a:avLst/>
          </a:prstGeom>
          <a:solidFill>
            <a:srgbClr val="0FFD48"/>
          </a:solidFill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Multiply 81"/>
          <p:cNvSpPr/>
          <p:nvPr/>
        </p:nvSpPr>
        <p:spPr>
          <a:xfrm>
            <a:off x="1572344" y="5167044"/>
            <a:ext cx="224287" cy="232913"/>
          </a:xfrm>
          <a:prstGeom prst="mathMultiply">
            <a:avLst/>
          </a:prstGeom>
          <a:solidFill>
            <a:srgbClr val="0FFD48"/>
          </a:solidFill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Multiply 82"/>
          <p:cNvSpPr/>
          <p:nvPr/>
        </p:nvSpPr>
        <p:spPr>
          <a:xfrm>
            <a:off x="1544128" y="4744529"/>
            <a:ext cx="224287" cy="232913"/>
          </a:xfrm>
          <a:prstGeom prst="mathMultiply">
            <a:avLst/>
          </a:prstGeom>
          <a:solidFill>
            <a:srgbClr val="0FFD48"/>
          </a:solidFill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Multiply 83"/>
          <p:cNvSpPr/>
          <p:nvPr/>
        </p:nvSpPr>
        <p:spPr>
          <a:xfrm>
            <a:off x="1291087" y="2904227"/>
            <a:ext cx="224287" cy="232913"/>
          </a:xfrm>
          <a:prstGeom prst="mathMultiply">
            <a:avLst/>
          </a:prstGeom>
          <a:solidFill>
            <a:srgbClr val="0FFD48"/>
          </a:solidFill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Multiply 85"/>
          <p:cNvSpPr/>
          <p:nvPr/>
        </p:nvSpPr>
        <p:spPr>
          <a:xfrm>
            <a:off x="1236812" y="5443449"/>
            <a:ext cx="224287" cy="232913"/>
          </a:xfrm>
          <a:prstGeom prst="mathMultiply">
            <a:avLst/>
          </a:prstGeom>
          <a:solidFill>
            <a:srgbClr val="0FFD48"/>
          </a:solidFill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Multiply 86"/>
          <p:cNvSpPr/>
          <p:nvPr/>
        </p:nvSpPr>
        <p:spPr>
          <a:xfrm>
            <a:off x="621641" y="5146915"/>
            <a:ext cx="224287" cy="232913"/>
          </a:xfrm>
          <a:prstGeom prst="mathMultiply">
            <a:avLst/>
          </a:prstGeom>
          <a:solidFill>
            <a:srgbClr val="0FFD48"/>
          </a:solidFill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Oval 87"/>
          <p:cNvSpPr/>
          <p:nvPr/>
        </p:nvSpPr>
        <p:spPr>
          <a:xfrm>
            <a:off x="1013432" y="5088346"/>
            <a:ext cx="82187" cy="78431"/>
          </a:xfrm>
          <a:prstGeom prst="ellipse">
            <a:avLst/>
          </a:prstGeom>
          <a:solidFill>
            <a:srgbClr val="CC00CC"/>
          </a:solidFill>
          <a:ln w="6350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9" name="Oval 88"/>
          <p:cNvSpPr/>
          <p:nvPr/>
        </p:nvSpPr>
        <p:spPr>
          <a:xfrm>
            <a:off x="961012" y="5204171"/>
            <a:ext cx="82187" cy="78431"/>
          </a:xfrm>
          <a:prstGeom prst="ellipse">
            <a:avLst/>
          </a:prstGeom>
          <a:solidFill>
            <a:srgbClr val="CC00CC"/>
          </a:solidFill>
          <a:ln w="6350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0" name="Oval 89"/>
          <p:cNvSpPr/>
          <p:nvPr/>
        </p:nvSpPr>
        <p:spPr>
          <a:xfrm>
            <a:off x="1129257" y="5101761"/>
            <a:ext cx="82187" cy="78431"/>
          </a:xfrm>
          <a:prstGeom prst="ellipse">
            <a:avLst/>
          </a:prstGeom>
          <a:solidFill>
            <a:srgbClr val="CC00CC"/>
          </a:solidFill>
          <a:ln w="6350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1" name="Oval 90"/>
          <p:cNvSpPr/>
          <p:nvPr/>
        </p:nvSpPr>
        <p:spPr>
          <a:xfrm>
            <a:off x="1070737" y="5182226"/>
            <a:ext cx="82187" cy="78431"/>
          </a:xfrm>
          <a:prstGeom prst="ellipse">
            <a:avLst/>
          </a:prstGeom>
          <a:solidFill>
            <a:srgbClr val="CC00CC"/>
          </a:solidFill>
          <a:ln w="6350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2" name="Oval 91"/>
          <p:cNvSpPr/>
          <p:nvPr/>
        </p:nvSpPr>
        <p:spPr>
          <a:xfrm>
            <a:off x="1048792" y="5299266"/>
            <a:ext cx="82187" cy="78431"/>
          </a:xfrm>
          <a:prstGeom prst="ellipse">
            <a:avLst/>
          </a:prstGeom>
          <a:solidFill>
            <a:srgbClr val="CC00CC"/>
          </a:solidFill>
          <a:ln w="6350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3" name="Oval 92"/>
          <p:cNvSpPr/>
          <p:nvPr/>
        </p:nvSpPr>
        <p:spPr>
          <a:xfrm>
            <a:off x="1180462" y="5240746"/>
            <a:ext cx="82187" cy="78431"/>
          </a:xfrm>
          <a:prstGeom prst="ellipse">
            <a:avLst/>
          </a:prstGeom>
          <a:solidFill>
            <a:srgbClr val="CC00CC"/>
          </a:solidFill>
          <a:ln w="6350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4" name="Oval 93"/>
          <p:cNvSpPr/>
          <p:nvPr/>
        </p:nvSpPr>
        <p:spPr>
          <a:xfrm>
            <a:off x="1306040" y="4920097"/>
            <a:ext cx="82187" cy="78431"/>
          </a:xfrm>
          <a:prstGeom prst="ellipse">
            <a:avLst/>
          </a:prstGeom>
          <a:solidFill>
            <a:srgbClr val="CC00CC"/>
          </a:solidFill>
          <a:ln w="6350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5" name="Multiply 94"/>
          <p:cNvSpPr/>
          <p:nvPr/>
        </p:nvSpPr>
        <p:spPr>
          <a:xfrm>
            <a:off x="1232858" y="3789333"/>
            <a:ext cx="224287" cy="232913"/>
          </a:xfrm>
          <a:prstGeom prst="mathMultiply">
            <a:avLst/>
          </a:prstGeom>
          <a:solidFill>
            <a:srgbClr val="0FFD48"/>
          </a:solidFill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_Templat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BL_Template1</Template>
  <TotalTime>89</TotalTime>
  <Words>20</Words>
  <Application>Microsoft Office PowerPoint</Application>
  <PresentationFormat>On-screen Show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BL_Template1</vt:lpstr>
      <vt:lpstr>Apoptosis Detection using Annexin V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 Tactical Marketing Plan Winter 2010</dc:title>
  <dc:creator>Dzung Nguyen</dc:creator>
  <cp:lastModifiedBy>Dzung Nguyen</cp:lastModifiedBy>
  <cp:revision>8</cp:revision>
  <dcterms:created xsi:type="dcterms:W3CDTF">2012-04-18T21:07:47Z</dcterms:created>
  <dcterms:modified xsi:type="dcterms:W3CDTF">2012-06-27T21:25:15Z</dcterms:modified>
</cp:coreProperties>
</file>