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biolegend.com/index.php?page=pro_sub_cat&amp;action=search&amp;criteria=259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biolegend.com/index.php?page=pro_sub_cat&amp;action=search&amp;criteria=206D" TargetMode="External"/><Relationship Id="rId5" Type="http://schemas.openxmlformats.org/officeDocument/2006/relationships/hyperlink" Target="http://www.biolegend.com/index.php?page=pro_sub_cat&amp;action=search&amp;criteria=150D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78"/>
          <p:cNvGrpSpPr/>
          <p:nvPr/>
        </p:nvGrpSpPr>
        <p:grpSpPr>
          <a:xfrm>
            <a:off x="6936651" y="2095622"/>
            <a:ext cx="846707" cy="769892"/>
            <a:chOff x="807122" y="1854830"/>
            <a:chExt cx="846707" cy="769892"/>
          </a:xfrm>
        </p:grpSpPr>
        <p:sp>
          <p:nvSpPr>
            <p:cNvPr id="180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1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Method for FOXP3 Staining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 rot="14593038">
            <a:off x="2352254" y="2549226"/>
            <a:ext cx="217969" cy="352230"/>
            <a:chOff x="880" y="3176"/>
            <a:chExt cx="312" cy="520"/>
          </a:xfrm>
        </p:grpSpPr>
        <p:grpSp>
          <p:nvGrpSpPr>
            <p:cNvPr id="107" name="Group 6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09" name="Line 69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0" name="Line 70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1" name="Line 71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" name="Line 72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8" name="AutoShape 73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6" name="Group 74"/>
          <p:cNvGrpSpPr>
            <a:grpSpLocks/>
          </p:cNvGrpSpPr>
          <p:nvPr/>
        </p:nvGrpSpPr>
        <p:grpSpPr bwMode="auto">
          <a:xfrm rot="20381001">
            <a:off x="2685899" y="1794471"/>
            <a:ext cx="242723" cy="315956"/>
            <a:chOff x="880" y="3176"/>
            <a:chExt cx="312" cy="520"/>
          </a:xfrm>
        </p:grpSpPr>
        <p:grpSp>
          <p:nvGrpSpPr>
            <p:cNvPr id="101" name="Group 75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03" name="Line 76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" name="Line 77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5" name="Line 78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6" name="Line 79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2" name="AutoShape 80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7" name="Group 81"/>
          <p:cNvGrpSpPr>
            <a:grpSpLocks/>
          </p:cNvGrpSpPr>
          <p:nvPr/>
        </p:nvGrpSpPr>
        <p:grpSpPr bwMode="auto">
          <a:xfrm rot="2675084">
            <a:off x="3331654" y="1927452"/>
            <a:ext cx="242723" cy="315956"/>
            <a:chOff x="880" y="3176"/>
            <a:chExt cx="312" cy="520"/>
          </a:xfrm>
        </p:grpSpPr>
        <p:grpSp>
          <p:nvGrpSpPr>
            <p:cNvPr id="95" name="Group 82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97" name="Line 83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8" name="Line 84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9" name="Line 85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0" name="Line 86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6" name="AutoShape 87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8" name="Group 88"/>
          <p:cNvGrpSpPr>
            <a:grpSpLocks/>
          </p:cNvGrpSpPr>
          <p:nvPr/>
        </p:nvGrpSpPr>
        <p:grpSpPr bwMode="auto">
          <a:xfrm rot="9472838">
            <a:off x="3111510" y="2827327"/>
            <a:ext cx="240465" cy="315956"/>
            <a:chOff x="880" y="3176"/>
            <a:chExt cx="312" cy="520"/>
          </a:xfrm>
        </p:grpSpPr>
        <p:grpSp>
          <p:nvGrpSpPr>
            <p:cNvPr id="89" name="Group 8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91" name="Line 90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" name="Line 91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3" name="Line 92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4" name="Line 93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0" name="AutoShape 94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0" name="Text Box 98"/>
          <p:cNvSpPr txBox="1">
            <a:spLocks noChangeArrowheads="1"/>
          </p:cNvSpPr>
          <p:nvPr/>
        </p:nvSpPr>
        <p:spPr bwMode="auto">
          <a:xfrm>
            <a:off x="1775532" y="1341578"/>
            <a:ext cx="24283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/>
              <a:t>CD4/CD25 surface stain</a:t>
            </a:r>
            <a:endParaRPr lang="en-US" sz="1800" b="1" dirty="0"/>
          </a:p>
        </p:txBody>
      </p:sp>
      <p:sp>
        <p:nvSpPr>
          <p:cNvPr id="21" name="Text Box 99"/>
          <p:cNvSpPr txBox="1">
            <a:spLocks noChangeArrowheads="1"/>
          </p:cNvSpPr>
          <p:nvPr/>
        </p:nvSpPr>
        <p:spPr bwMode="auto">
          <a:xfrm>
            <a:off x="4720031" y="1341578"/>
            <a:ext cx="925061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fix/perm</a:t>
            </a:r>
          </a:p>
        </p:txBody>
      </p:sp>
      <p:sp>
        <p:nvSpPr>
          <p:cNvPr id="22" name="Text Box 100"/>
          <p:cNvSpPr txBox="1">
            <a:spLocks noChangeArrowheads="1"/>
          </p:cNvSpPr>
          <p:nvPr/>
        </p:nvSpPr>
        <p:spPr bwMode="auto">
          <a:xfrm>
            <a:off x="6266692" y="1341578"/>
            <a:ext cx="2516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/>
              <a:t>FOXP3 intracell</a:t>
            </a:r>
            <a:r>
              <a:rPr lang="en-US" b="1" dirty="0" smtClean="0"/>
              <a:t>ular stain</a:t>
            </a:r>
            <a:endParaRPr lang="en-US" sz="1800" b="1" dirty="0"/>
          </a:p>
        </p:txBody>
      </p:sp>
      <p:sp>
        <p:nvSpPr>
          <p:cNvPr id="23" name="AutoShape 101"/>
          <p:cNvSpPr>
            <a:spLocks noChangeArrowheads="1"/>
          </p:cNvSpPr>
          <p:nvPr/>
        </p:nvSpPr>
        <p:spPr bwMode="auto">
          <a:xfrm>
            <a:off x="5951440" y="2357392"/>
            <a:ext cx="397388" cy="155978"/>
          </a:xfrm>
          <a:prstGeom prst="rightArrow">
            <a:avLst>
              <a:gd name="adj1" fmla="val 50000"/>
              <a:gd name="adj2" fmla="val 5641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AutoShape 102"/>
          <p:cNvSpPr>
            <a:spLocks noChangeArrowheads="1"/>
          </p:cNvSpPr>
          <p:nvPr/>
        </p:nvSpPr>
        <p:spPr bwMode="auto">
          <a:xfrm>
            <a:off x="3785025" y="2357392"/>
            <a:ext cx="397388" cy="155978"/>
          </a:xfrm>
          <a:prstGeom prst="rightArrow">
            <a:avLst>
              <a:gd name="adj1" fmla="val 50000"/>
              <a:gd name="adj2" fmla="val 5641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72" name="Group 171"/>
          <p:cNvGrpSpPr/>
          <p:nvPr/>
        </p:nvGrpSpPr>
        <p:grpSpPr>
          <a:xfrm>
            <a:off x="615099" y="2083430"/>
            <a:ext cx="846707" cy="769892"/>
            <a:chOff x="807122" y="1854830"/>
            <a:chExt cx="846707" cy="769892"/>
          </a:xfrm>
        </p:grpSpPr>
        <p:sp>
          <p:nvSpPr>
            <p:cNvPr id="85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8" name="AutoShape 108"/>
          <p:cNvSpPr>
            <a:spLocks noChangeArrowheads="1"/>
          </p:cNvSpPr>
          <p:nvPr/>
        </p:nvSpPr>
        <p:spPr bwMode="auto">
          <a:xfrm>
            <a:off x="1756001" y="2357392"/>
            <a:ext cx="397388" cy="155978"/>
          </a:xfrm>
          <a:prstGeom prst="rightArrow">
            <a:avLst>
              <a:gd name="adj1" fmla="val 50000"/>
              <a:gd name="adj2" fmla="val 5641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9" name="Group 109"/>
          <p:cNvGrpSpPr>
            <a:grpSpLocks/>
          </p:cNvGrpSpPr>
          <p:nvPr/>
        </p:nvGrpSpPr>
        <p:grpSpPr bwMode="auto">
          <a:xfrm rot="14593038">
            <a:off x="4502409" y="2549226"/>
            <a:ext cx="217969" cy="352230"/>
            <a:chOff x="880" y="3176"/>
            <a:chExt cx="312" cy="520"/>
          </a:xfrm>
        </p:grpSpPr>
        <p:grpSp>
          <p:nvGrpSpPr>
            <p:cNvPr id="79" name="Group 110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81" name="Line 111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" name="Line 112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3" name="Line 113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4" name="Line 114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80" name="AutoShape 115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0" name="Group 116"/>
          <p:cNvGrpSpPr>
            <a:grpSpLocks/>
          </p:cNvGrpSpPr>
          <p:nvPr/>
        </p:nvGrpSpPr>
        <p:grpSpPr bwMode="auto">
          <a:xfrm rot="20381001">
            <a:off x="4836054" y="1794471"/>
            <a:ext cx="242723" cy="315956"/>
            <a:chOff x="880" y="3176"/>
            <a:chExt cx="312" cy="520"/>
          </a:xfrm>
        </p:grpSpPr>
        <p:grpSp>
          <p:nvGrpSpPr>
            <p:cNvPr id="73" name="Group 117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75" name="Line 118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" name="Line 119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7" name="Line 120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8" name="Line 121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74" name="AutoShape 122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1" name="Group 123"/>
          <p:cNvGrpSpPr>
            <a:grpSpLocks/>
          </p:cNvGrpSpPr>
          <p:nvPr/>
        </p:nvGrpSpPr>
        <p:grpSpPr bwMode="auto">
          <a:xfrm rot="2675084">
            <a:off x="5481809" y="1927452"/>
            <a:ext cx="242723" cy="315956"/>
            <a:chOff x="880" y="3176"/>
            <a:chExt cx="312" cy="520"/>
          </a:xfrm>
        </p:grpSpPr>
        <p:grpSp>
          <p:nvGrpSpPr>
            <p:cNvPr id="67" name="Group 124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69" name="Line 125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0" name="Line 126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" name="Line 127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" name="Line 128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8" name="AutoShape 129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2" name="Group 130"/>
          <p:cNvGrpSpPr>
            <a:grpSpLocks/>
          </p:cNvGrpSpPr>
          <p:nvPr/>
        </p:nvGrpSpPr>
        <p:grpSpPr bwMode="auto">
          <a:xfrm rot="9472838">
            <a:off x="5261665" y="2827327"/>
            <a:ext cx="240465" cy="315956"/>
            <a:chOff x="880" y="3176"/>
            <a:chExt cx="312" cy="520"/>
          </a:xfrm>
        </p:grpSpPr>
        <p:grpSp>
          <p:nvGrpSpPr>
            <p:cNvPr id="61" name="Group 131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63" name="Line 132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4" name="Line 13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5" name="Line 134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6" name="Line 135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2" name="AutoShape 136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137"/>
          <p:cNvGrpSpPr>
            <a:grpSpLocks/>
          </p:cNvGrpSpPr>
          <p:nvPr/>
        </p:nvGrpSpPr>
        <p:grpSpPr bwMode="auto">
          <a:xfrm rot="14593038">
            <a:off x="6710482" y="2557225"/>
            <a:ext cx="217969" cy="352230"/>
            <a:chOff x="880" y="3176"/>
            <a:chExt cx="312" cy="520"/>
          </a:xfrm>
        </p:grpSpPr>
        <p:grpSp>
          <p:nvGrpSpPr>
            <p:cNvPr id="55" name="Group 13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57" name="Line 139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8" name="Line 140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" name="Line 141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" name="Line 142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6" name="AutoShape 143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4" name="Group 144"/>
          <p:cNvGrpSpPr>
            <a:grpSpLocks/>
          </p:cNvGrpSpPr>
          <p:nvPr/>
        </p:nvGrpSpPr>
        <p:grpSpPr bwMode="auto">
          <a:xfrm rot="20381001">
            <a:off x="7044126" y="1802470"/>
            <a:ext cx="242723" cy="315956"/>
            <a:chOff x="880" y="3176"/>
            <a:chExt cx="312" cy="520"/>
          </a:xfrm>
        </p:grpSpPr>
        <p:grpSp>
          <p:nvGrpSpPr>
            <p:cNvPr id="49" name="Group 145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51" name="Line 146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2" name="Line 147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3" name="Line 148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4" name="Line 149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0" name="AutoShape 150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" name="Group 151"/>
          <p:cNvGrpSpPr>
            <a:grpSpLocks/>
          </p:cNvGrpSpPr>
          <p:nvPr/>
        </p:nvGrpSpPr>
        <p:grpSpPr bwMode="auto">
          <a:xfrm rot="2675084">
            <a:off x="7689882" y="1935451"/>
            <a:ext cx="242723" cy="315956"/>
            <a:chOff x="880" y="3176"/>
            <a:chExt cx="312" cy="520"/>
          </a:xfrm>
        </p:grpSpPr>
        <p:grpSp>
          <p:nvGrpSpPr>
            <p:cNvPr id="43" name="Group 152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45" name="Line 153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6" name="Line 154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7" name="Line 155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8" name="Line 156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4" name="AutoShape 157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158"/>
          <p:cNvGrpSpPr>
            <a:grpSpLocks/>
          </p:cNvGrpSpPr>
          <p:nvPr/>
        </p:nvGrpSpPr>
        <p:grpSpPr bwMode="auto">
          <a:xfrm rot="9472838">
            <a:off x="7469737" y="2835325"/>
            <a:ext cx="240465" cy="315956"/>
            <a:chOff x="880" y="3176"/>
            <a:chExt cx="312" cy="520"/>
          </a:xfrm>
        </p:grpSpPr>
        <p:grpSp>
          <p:nvGrpSpPr>
            <p:cNvPr id="37" name="Group 159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39" name="Line 160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Line 161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" name="Line 162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" name="Line 163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8" name="AutoShape 164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587155" y="2071238"/>
            <a:ext cx="846707" cy="769892"/>
            <a:chOff x="807122" y="1854830"/>
            <a:chExt cx="846707" cy="769892"/>
          </a:xfrm>
        </p:grpSpPr>
        <p:sp>
          <p:nvSpPr>
            <p:cNvPr id="174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5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735995" y="2071238"/>
            <a:ext cx="846707" cy="769892"/>
            <a:chOff x="807122" y="1854830"/>
            <a:chExt cx="846707" cy="769892"/>
          </a:xfrm>
        </p:grpSpPr>
        <p:sp>
          <p:nvSpPr>
            <p:cNvPr id="177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8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83" name="Line 9"/>
          <p:cNvSpPr>
            <a:spLocks noChangeShapeType="1"/>
          </p:cNvSpPr>
          <p:nvPr/>
        </p:nvSpPr>
        <p:spPr bwMode="auto">
          <a:xfrm flipV="1">
            <a:off x="4734111" y="2433444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4" name="Line 10"/>
          <p:cNvSpPr>
            <a:spLocks noChangeShapeType="1"/>
          </p:cNvSpPr>
          <p:nvPr/>
        </p:nvSpPr>
        <p:spPr bwMode="auto">
          <a:xfrm>
            <a:off x="4983807" y="2433444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5" name="Line 11"/>
          <p:cNvSpPr>
            <a:spLocks noChangeShapeType="1"/>
          </p:cNvSpPr>
          <p:nvPr/>
        </p:nvSpPr>
        <p:spPr bwMode="auto">
          <a:xfrm flipV="1">
            <a:off x="4800696" y="2433444"/>
            <a:ext cx="28298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6" name="Line 12"/>
          <p:cNvSpPr>
            <a:spLocks noChangeShapeType="1"/>
          </p:cNvSpPr>
          <p:nvPr/>
        </p:nvSpPr>
        <p:spPr bwMode="auto">
          <a:xfrm flipV="1">
            <a:off x="4983807" y="2161718"/>
            <a:ext cx="49939" cy="27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7" name="Line 13"/>
          <p:cNvSpPr>
            <a:spLocks noChangeShapeType="1"/>
          </p:cNvSpPr>
          <p:nvPr/>
        </p:nvSpPr>
        <p:spPr bwMode="auto">
          <a:xfrm>
            <a:off x="4792373" y="2252293"/>
            <a:ext cx="19975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8" name="Line 14"/>
          <p:cNvSpPr>
            <a:spLocks noChangeShapeType="1"/>
          </p:cNvSpPr>
          <p:nvPr/>
        </p:nvSpPr>
        <p:spPr bwMode="auto">
          <a:xfrm>
            <a:off x="4900575" y="2576855"/>
            <a:ext cx="9987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9" name="Line 15"/>
          <p:cNvSpPr>
            <a:spLocks noChangeShapeType="1"/>
          </p:cNvSpPr>
          <p:nvPr/>
        </p:nvSpPr>
        <p:spPr bwMode="auto">
          <a:xfrm flipV="1">
            <a:off x="4933867" y="2569307"/>
            <a:ext cx="299635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0" name="Line 16"/>
          <p:cNvSpPr>
            <a:spLocks noChangeShapeType="1"/>
          </p:cNvSpPr>
          <p:nvPr/>
        </p:nvSpPr>
        <p:spPr bwMode="auto">
          <a:xfrm flipH="1" flipV="1">
            <a:off x="5233502" y="2569307"/>
            <a:ext cx="299635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" name="Line 17"/>
          <p:cNvSpPr>
            <a:spLocks noChangeShapeType="1"/>
          </p:cNvSpPr>
          <p:nvPr/>
        </p:nvSpPr>
        <p:spPr bwMode="auto">
          <a:xfrm>
            <a:off x="4933867" y="2131526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2" name="Line 18"/>
          <p:cNvSpPr>
            <a:spLocks noChangeShapeType="1"/>
          </p:cNvSpPr>
          <p:nvPr/>
        </p:nvSpPr>
        <p:spPr bwMode="auto">
          <a:xfrm flipV="1">
            <a:off x="5025423" y="2116430"/>
            <a:ext cx="349574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3" name="Line 19"/>
          <p:cNvSpPr>
            <a:spLocks noChangeShapeType="1"/>
          </p:cNvSpPr>
          <p:nvPr/>
        </p:nvSpPr>
        <p:spPr bwMode="auto">
          <a:xfrm>
            <a:off x="5033746" y="2252293"/>
            <a:ext cx="99878" cy="362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" name="Line 20"/>
          <p:cNvSpPr>
            <a:spLocks noChangeShapeType="1"/>
          </p:cNvSpPr>
          <p:nvPr/>
        </p:nvSpPr>
        <p:spPr bwMode="auto">
          <a:xfrm>
            <a:off x="5067038" y="2342869"/>
            <a:ext cx="19975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" name="Line 22"/>
          <p:cNvSpPr>
            <a:spLocks noChangeShapeType="1"/>
          </p:cNvSpPr>
          <p:nvPr/>
        </p:nvSpPr>
        <p:spPr bwMode="auto">
          <a:xfrm>
            <a:off x="5275118" y="2380609"/>
            <a:ext cx="49939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" name="Line 23"/>
          <p:cNvSpPr>
            <a:spLocks noChangeShapeType="1"/>
          </p:cNvSpPr>
          <p:nvPr/>
        </p:nvSpPr>
        <p:spPr bwMode="auto">
          <a:xfrm>
            <a:off x="5017099" y="2629691"/>
            <a:ext cx="249696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7" name="Line 24"/>
          <p:cNvSpPr>
            <a:spLocks noChangeShapeType="1"/>
          </p:cNvSpPr>
          <p:nvPr/>
        </p:nvSpPr>
        <p:spPr bwMode="auto">
          <a:xfrm flipV="1">
            <a:off x="5116978" y="2169266"/>
            <a:ext cx="149817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8" name="Line 25"/>
          <p:cNvSpPr>
            <a:spLocks noChangeShapeType="1"/>
          </p:cNvSpPr>
          <p:nvPr/>
        </p:nvSpPr>
        <p:spPr bwMode="auto">
          <a:xfrm flipV="1">
            <a:off x="5275118" y="2259841"/>
            <a:ext cx="249696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9" name="Line 26"/>
          <p:cNvSpPr>
            <a:spLocks noChangeShapeType="1"/>
          </p:cNvSpPr>
          <p:nvPr/>
        </p:nvSpPr>
        <p:spPr bwMode="auto">
          <a:xfrm>
            <a:off x="5283441" y="2161718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" name="Line 27"/>
          <p:cNvSpPr>
            <a:spLocks noChangeShapeType="1"/>
          </p:cNvSpPr>
          <p:nvPr/>
        </p:nvSpPr>
        <p:spPr bwMode="auto">
          <a:xfrm flipH="1" flipV="1">
            <a:off x="5325057" y="2373061"/>
            <a:ext cx="24969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1" name="Line 28"/>
          <p:cNvSpPr>
            <a:spLocks noChangeShapeType="1"/>
          </p:cNvSpPr>
          <p:nvPr/>
        </p:nvSpPr>
        <p:spPr bwMode="auto">
          <a:xfrm flipV="1">
            <a:off x="5233502" y="2478732"/>
            <a:ext cx="349574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3" name="Line 9"/>
          <p:cNvSpPr>
            <a:spLocks noChangeShapeType="1"/>
          </p:cNvSpPr>
          <p:nvPr/>
        </p:nvSpPr>
        <p:spPr bwMode="auto">
          <a:xfrm flipV="1">
            <a:off x="6937815" y="2460876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4" name="Line 10"/>
          <p:cNvSpPr>
            <a:spLocks noChangeShapeType="1"/>
          </p:cNvSpPr>
          <p:nvPr/>
        </p:nvSpPr>
        <p:spPr bwMode="auto">
          <a:xfrm>
            <a:off x="7187511" y="2460876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" name="Line 11"/>
          <p:cNvSpPr>
            <a:spLocks noChangeShapeType="1"/>
          </p:cNvSpPr>
          <p:nvPr/>
        </p:nvSpPr>
        <p:spPr bwMode="auto">
          <a:xfrm flipV="1">
            <a:off x="7004400" y="2460876"/>
            <a:ext cx="28298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6" name="Line 12"/>
          <p:cNvSpPr>
            <a:spLocks noChangeShapeType="1"/>
          </p:cNvSpPr>
          <p:nvPr/>
        </p:nvSpPr>
        <p:spPr bwMode="auto">
          <a:xfrm flipV="1">
            <a:off x="7187511" y="2189150"/>
            <a:ext cx="49939" cy="27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7" name="Line 13"/>
          <p:cNvSpPr>
            <a:spLocks noChangeShapeType="1"/>
          </p:cNvSpPr>
          <p:nvPr/>
        </p:nvSpPr>
        <p:spPr bwMode="auto">
          <a:xfrm>
            <a:off x="6996077" y="2279725"/>
            <a:ext cx="19975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8" name="Line 14"/>
          <p:cNvSpPr>
            <a:spLocks noChangeShapeType="1"/>
          </p:cNvSpPr>
          <p:nvPr/>
        </p:nvSpPr>
        <p:spPr bwMode="auto">
          <a:xfrm>
            <a:off x="7104279" y="2604287"/>
            <a:ext cx="9987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" name="Line 15"/>
          <p:cNvSpPr>
            <a:spLocks noChangeShapeType="1"/>
          </p:cNvSpPr>
          <p:nvPr/>
        </p:nvSpPr>
        <p:spPr bwMode="auto">
          <a:xfrm flipV="1">
            <a:off x="7137571" y="2596739"/>
            <a:ext cx="299635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0" name="Line 16"/>
          <p:cNvSpPr>
            <a:spLocks noChangeShapeType="1"/>
          </p:cNvSpPr>
          <p:nvPr/>
        </p:nvSpPr>
        <p:spPr bwMode="auto">
          <a:xfrm flipH="1" flipV="1">
            <a:off x="7437206" y="2596739"/>
            <a:ext cx="299635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1" name="Line 17"/>
          <p:cNvSpPr>
            <a:spLocks noChangeShapeType="1"/>
          </p:cNvSpPr>
          <p:nvPr/>
        </p:nvSpPr>
        <p:spPr bwMode="auto">
          <a:xfrm>
            <a:off x="7137571" y="2158958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2" name="Line 18"/>
          <p:cNvSpPr>
            <a:spLocks noChangeShapeType="1"/>
          </p:cNvSpPr>
          <p:nvPr/>
        </p:nvSpPr>
        <p:spPr bwMode="auto">
          <a:xfrm flipV="1">
            <a:off x="7229127" y="2143862"/>
            <a:ext cx="349574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3" name="Line 19"/>
          <p:cNvSpPr>
            <a:spLocks noChangeShapeType="1"/>
          </p:cNvSpPr>
          <p:nvPr/>
        </p:nvSpPr>
        <p:spPr bwMode="auto">
          <a:xfrm>
            <a:off x="7237450" y="2279725"/>
            <a:ext cx="99878" cy="362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4" name="Line 20"/>
          <p:cNvSpPr>
            <a:spLocks noChangeShapeType="1"/>
          </p:cNvSpPr>
          <p:nvPr/>
        </p:nvSpPr>
        <p:spPr bwMode="auto">
          <a:xfrm>
            <a:off x="7270742" y="2370301"/>
            <a:ext cx="19975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5" name="Line 22"/>
          <p:cNvSpPr>
            <a:spLocks noChangeShapeType="1"/>
          </p:cNvSpPr>
          <p:nvPr/>
        </p:nvSpPr>
        <p:spPr bwMode="auto">
          <a:xfrm>
            <a:off x="7478822" y="2408041"/>
            <a:ext cx="49939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6" name="Line 23"/>
          <p:cNvSpPr>
            <a:spLocks noChangeShapeType="1"/>
          </p:cNvSpPr>
          <p:nvPr/>
        </p:nvSpPr>
        <p:spPr bwMode="auto">
          <a:xfrm>
            <a:off x="7220803" y="2657123"/>
            <a:ext cx="249696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7" name="Line 24"/>
          <p:cNvSpPr>
            <a:spLocks noChangeShapeType="1"/>
          </p:cNvSpPr>
          <p:nvPr/>
        </p:nvSpPr>
        <p:spPr bwMode="auto">
          <a:xfrm flipV="1">
            <a:off x="7320682" y="2196698"/>
            <a:ext cx="149817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8" name="Line 25"/>
          <p:cNvSpPr>
            <a:spLocks noChangeShapeType="1"/>
          </p:cNvSpPr>
          <p:nvPr/>
        </p:nvSpPr>
        <p:spPr bwMode="auto">
          <a:xfrm flipV="1">
            <a:off x="7478822" y="2287273"/>
            <a:ext cx="249696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9" name="Line 26"/>
          <p:cNvSpPr>
            <a:spLocks noChangeShapeType="1"/>
          </p:cNvSpPr>
          <p:nvPr/>
        </p:nvSpPr>
        <p:spPr bwMode="auto">
          <a:xfrm>
            <a:off x="7487145" y="2189150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0" name="Line 27"/>
          <p:cNvSpPr>
            <a:spLocks noChangeShapeType="1"/>
          </p:cNvSpPr>
          <p:nvPr/>
        </p:nvSpPr>
        <p:spPr bwMode="auto">
          <a:xfrm flipH="1" flipV="1">
            <a:off x="7528761" y="2400493"/>
            <a:ext cx="24969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1" name="Line 28"/>
          <p:cNvSpPr>
            <a:spLocks noChangeShapeType="1"/>
          </p:cNvSpPr>
          <p:nvPr/>
        </p:nvSpPr>
        <p:spPr bwMode="auto">
          <a:xfrm flipV="1">
            <a:off x="7437206" y="2506164"/>
            <a:ext cx="349574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4" name="Group 60"/>
          <p:cNvGrpSpPr>
            <a:grpSpLocks/>
          </p:cNvGrpSpPr>
          <p:nvPr/>
        </p:nvGrpSpPr>
        <p:grpSpPr bwMode="auto">
          <a:xfrm rot="322362">
            <a:off x="7371294" y="2359280"/>
            <a:ext cx="240465" cy="315956"/>
            <a:chOff x="880" y="3176"/>
            <a:chExt cx="312" cy="520"/>
          </a:xfrm>
        </p:grpSpPr>
        <p:grpSp>
          <p:nvGrpSpPr>
            <p:cNvPr id="113" name="Group 61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15" name="Line 62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6" name="Line 6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7" name="Line 64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8" name="Line 65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4" name="AutoShape 66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222" name="Picture 221" descr="stri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70745"/>
            <a:ext cx="9144000" cy="73495"/>
          </a:xfrm>
          <a:prstGeom prst="rect">
            <a:avLst/>
          </a:prstGeom>
        </p:spPr>
      </p:pic>
      <p:pic>
        <p:nvPicPr>
          <p:cNvPr id="1026" name="Picture 2" descr="http://www.biolegend.com/media_assets/treg/11-Exons-of-FOXP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303" y="3569942"/>
            <a:ext cx="4277995" cy="2849146"/>
          </a:xfrm>
          <a:prstGeom prst="rect">
            <a:avLst/>
          </a:prstGeom>
          <a:noFill/>
        </p:spPr>
      </p:pic>
      <p:sp>
        <p:nvSpPr>
          <p:cNvPr id="223" name="TextBox 222"/>
          <p:cNvSpPr txBox="1"/>
          <p:nvPr/>
        </p:nvSpPr>
        <p:spPr>
          <a:xfrm>
            <a:off x="192024" y="3657600"/>
            <a:ext cx="446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>
              <a:buFont typeface="Arial" pitchFamily="34" charset="0"/>
              <a:buChar char="•"/>
            </a:pPr>
            <a:r>
              <a:rPr lang="en-US" dirty="0" smtClean="0"/>
              <a:t>Humans have two </a:t>
            </a:r>
            <a:r>
              <a:rPr lang="en-US" dirty="0" err="1" smtClean="0"/>
              <a:t>isoforms</a:t>
            </a:r>
            <a:r>
              <a:rPr lang="en-US" dirty="0" smtClean="0"/>
              <a:t> of </a:t>
            </a:r>
            <a:r>
              <a:rPr lang="en-US" dirty="0" smtClean="0"/>
              <a:t>FOXP3: full-length FOXP3 and </a:t>
            </a:r>
            <a:r>
              <a:rPr lang="en-US" dirty="0" smtClean="0"/>
              <a:t>the other (FOXP3 δ2) lacking </a:t>
            </a:r>
            <a:r>
              <a:rPr lang="en-US" dirty="0" err="1" smtClean="0"/>
              <a:t>exon</a:t>
            </a:r>
            <a:r>
              <a:rPr lang="en-US" dirty="0" smtClean="0"/>
              <a:t> 2. </a:t>
            </a:r>
            <a:endParaRPr lang="en-US" dirty="0" smtClean="0"/>
          </a:p>
          <a:p>
            <a:pPr marL="91440" indent="-91440">
              <a:buFont typeface="Arial" pitchFamily="34" charset="0"/>
              <a:buChar char="•"/>
            </a:pPr>
            <a:r>
              <a:rPr lang="en-US" dirty="0" smtClean="0"/>
              <a:t>The</a:t>
            </a:r>
            <a:r>
              <a:rPr lang="en-US" u="sng" dirty="0" smtClean="0">
                <a:hlinkClick r:id="rId5" tooltip="View products"/>
              </a:rPr>
              <a:t>150D</a:t>
            </a:r>
            <a:r>
              <a:rPr lang="en-US" dirty="0" smtClean="0"/>
              <a:t> antibody recognizes FOXP3 </a:t>
            </a:r>
            <a:r>
              <a:rPr lang="en-US" dirty="0" err="1" smtClean="0"/>
              <a:t>epitope</a:t>
            </a:r>
            <a:r>
              <a:rPr lang="en-US" dirty="0" smtClean="0"/>
              <a:t> encoded by </a:t>
            </a:r>
            <a:r>
              <a:rPr lang="en-US" dirty="0" err="1" smtClean="0"/>
              <a:t>exon</a:t>
            </a:r>
            <a:r>
              <a:rPr lang="en-US" dirty="0" smtClean="0"/>
              <a:t> 2 in humans, mouse and rat T </a:t>
            </a:r>
            <a:r>
              <a:rPr lang="en-US" dirty="0" err="1" smtClean="0"/>
              <a:t>regs</a:t>
            </a:r>
            <a:r>
              <a:rPr lang="en-US" dirty="0" smtClean="0"/>
              <a:t>. Clone </a:t>
            </a:r>
            <a:r>
              <a:rPr lang="en-US" u="sng" dirty="0" smtClean="0">
                <a:hlinkClick r:id="rId6" tooltip="View products."/>
              </a:rPr>
              <a:t>206D</a:t>
            </a:r>
            <a:r>
              <a:rPr lang="en-US" dirty="0" smtClean="0"/>
              <a:t> and </a:t>
            </a:r>
            <a:r>
              <a:rPr lang="en-US" u="sng" dirty="0" smtClean="0">
                <a:hlinkClick r:id="rId7" tooltip="View products."/>
              </a:rPr>
              <a:t>259D</a:t>
            </a:r>
            <a:r>
              <a:rPr lang="en-US" u="sng" dirty="0" smtClean="0"/>
              <a:t> </a:t>
            </a:r>
            <a:r>
              <a:rPr lang="en-US" dirty="0" smtClean="0"/>
              <a:t>recognize </a:t>
            </a:r>
            <a:r>
              <a:rPr lang="en-US" dirty="0" smtClean="0"/>
              <a:t>a human FOXP3 </a:t>
            </a:r>
            <a:r>
              <a:rPr lang="en-US" dirty="0" err="1" smtClean="0"/>
              <a:t>epitope</a:t>
            </a:r>
            <a:r>
              <a:rPr lang="en-US" dirty="0" smtClean="0"/>
              <a:t> in the region of amino acids 105-235.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47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Method for FOXP3 Staining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4</cp:revision>
  <dcterms:created xsi:type="dcterms:W3CDTF">2012-04-18T21:07:47Z</dcterms:created>
  <dcterms:modified xsi:type="dcterms:W3CDTF">2012-06-22T19:32:04Z</dcterms:modified>
</cp:coreProperties>
</file>