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5" autoAdjust="0"/>
  </p:normalViewPr>
  <p:slideViewPr>
    <p:cSldViewPr snapToGrid="0">
      <p:cViewPr>
        <p:scale>
          <a:sx n="80" d="100"/>
          <a:sy n="80" d="100"/>
        </p:scale>
        <p:origin x="-18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iTr35 are induced by IL-35 and do not express Foxp3, IL-10, </a:t>
            </a:r>
            <a:r>
              <a:rPr lang="en-US" smtClean="0"/>
              <a:t>or TGF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IL-12 Family of Cytokines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785757" y="1840678"/>
            <a:ext cx="435824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Every member of the IL-12 family of cytokines is made up of a heterodimer. IL-12 and IL-23 share the p40 subunit, while IL-27 and IL-35 share the Ebi3 subunit.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Inflammatory family members include IL-12 and IL-23. IL-12 is involved with IFN</a:t>
            </a:r>
            <a:r>
              <a:rPr lang="el-GR" sz="1600" dirty="0" smtClean="0"/>
              <a:t>γ</a:t>
            </a:r>
            <a:r>
              <a:rPr lang="en-US" sz="1600" dirty="0" smtClean="0"/>
              <a:t> induction and generating a Th1 bias. IL-23 is made in response to pathogens and supports Th17 cells.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IL-27 and IL-35 are mainly inhibitory. IL-27 limits inflammation, while IL-35 is associated with a newly classified group of Tregs (iTr35</a:t>
            </a:r>
            <a:r>
              <a:rPr lang="en-US" sz="1600" dirty="0" smtClean="0"/>
              <a:t>).</a:t>
            </a:r>
          </a:p>
          <a:p>
            <a:pPr>
              <a:buFont typeface="Arial" pitchFamily="34" charset="0"/>
              <a:buChar char="•"/>
            </a:pPr>
            <a:endParaRPr lang="en-US" sz="1600" smtClean="0"/>
          </a:p>
          <a:p>
            <a:pPr>
              <a:buFont typeface="Arial" pitchFamily="34" charset="0"/>
              <a:buChar char="•"/>
            </a:pPr>
            <a:r>
              <a:rPr lang="en-US" sz="1600" smtClean="0"/>
              <a:t>Adapted </a:t>
            </a:r>
            <a:r>
              <a:rPr lang="en-US" sz="1600" dirty="0" smtClean="0"/>
              <a:t>from </a:t>
            </a:r>
            <a:r>
              <a:rPr lang="en-US" sz="1600" dirty="0" err="1" smtClean="0"/>
              <a:t>Vignali</a:t>
            </a:r>
            <a:r>
              <a:rPr lang="en-US" sz="1600" dirty="0" smtClean="0"/>
              <a:t>, D.A., and Kuchroo, V.K. 2012. </a:t>
            </a:r>
            <a:r>
              <a:rPr lang="en-US" sz="1600" i="1" dirty="0" smtClean="0"/>
              <a:t>Nat. Immunol</a:t>
            </a:r>
            <a:r>
              <a:rPr lang="en-US" sz="1600" dirty="0" smtClean="0"/>
              <a:t>. 13: 722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</p:txBody>
      </p:sp>
      <p:grpSp>
        <p:nvGrpSpPr>
          <p:cNvPr id="109" name="Group 108"/>
          <p:cNvGrpSpPr/>
          <p:nvPr/>
        </p:nvGrpSpPr>
        <p:grpSpPr>
          <a:xfrm>
            <a:off x="174183" y="1638795"/>
            <a:ext cx="4742212" cy="3661547"/>
            <a:chOff x="0" y="1295400"/>
            <a:chExt cx="7056188" cy="5555156"/>
          </a:xfrm>
        </p:grpSpPr>
        <p:grpSp>
          <p:nvGrpSpPr>
            <p:cNvPr id="110" name="Group 28"/>
            <p:cNvGrpSpPr/>
            <p:nvPr/>
          </p:nvGrpSpPr>
          <p:grpSpPr>
            <a:xfrm>
              <a:off x="152400" y="3886200"/>
              <a:ext cx="373380" cy="1219200"/>
              <a:chOff x="2438400" y="3124200"/>
              <a:chExt cx="533400" cy="1752600"/>
            </a:xfrm>
          </p:grpSpPr>
          <p:grpSp>
            <p:nvGrpSpPr>
              <p:cNvPr id="217" name="Group 6"/>
              <p:cNvGrpSpPr/>
              <p:nvPr/>
            </p:nvGrpSpPr>
            <p:grpSpPr>
              <a:xfrm>
                <a:off x="2438400" y="3124200"/>
                <a:ext cx="228600" cy="838200"/>
                <a:chOff x="1447800" y="3200400"/>
                <a:chExt cx="228600" cy="838200"/>
              </a:xfrm>
            </p:grpSpPr>
            <p:sp>
              <p:nvSpPr>
                <p:cNvPr id="227" name="Oval 1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228" name="Straight Connector 5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8" name="Group 7"/>
              <p:cNvGrpSpPr/>
              <p:nvPr/>
            </p:nvGrpSpPr>
            <p:grpSpPr>
              <a:xfrm>
                <a:off x="2743200" y="3124200"/>
                <a:ext cx="228600" cy="838200"/>
                <a:chOff x="1447800" y="3200400"/>
                <a:chExt cx="228600" cy="838200"/>
              </a:xfrm>
            </p:grpSpPr>
            <p:sp>
              <p:nvSpPr>
                <p:cNvPr id="225" name="Oval 8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226" name="Straight Connector 9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9" name="Group 16"/>
              <p:cNvGrpSpPr/>
              <p:nvPr/>
            </p:nvGrpSpPr>
            <p:grpSpPr>
              <a:xfrm rot="10800000">
                <a:off x="2438400" y="4038600"/>
                <a:ext cx="228600" cy="838200"/>
                <a:chOff x="1447800" y="3200400"/>
                <a:chExt cx="228600" cy="838200"/>
              </a:xfrm>
            </p:grpSpPr>
            <p:sp>
              <p:nvSpPr>
                <p:cNvPr id="223" name="Oval 222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0" name="Group 19"/>
              <p:cNvGrpSpPr/>
              <p:nvPr/>
            </p:nvGrpSpPr>
            <p:grpSpPr>
              <a:xfrm rot="10800000">
                <a:off x="2743200" y="4038600"/>
                <a:ext cx="228600" cy="838200"/>
                <a:chOff x="1447800" y="3200400"/>
                <a:chExt cx="228600" cy="838200"/>
              </a:xfrm>
            </p:grpSpPr>
            <p:sp>
              <p:nvSpPr>
                <p:cNvPr id="221" name="Oval 220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1" name="Group 147"/>
            <p:cNvGrpSpPr/>
            <p:nvPr/>
          </p:nvGrpSpPr>
          <p:grpSpPr>
            <a:xfrm>
              <a:off x="2057400" y="2590800"/>
              <a:ext cx="1136600" cy="3515799"/>
              <a:chOff x="1062535" y="5355417"/>
              <a:chExt cx="1136600" cy="3515799"/>
            </a:xfrm>
          </p:grpSpPr>
          <p:sp>
            <p:nvSpPr>
              <p:cNvPr id="205" name="Oval 204"/>
              <p:cNvSpPr/>
              <p:nvPr/>
            </p:nvSpPr>
            <p:spPr>
              <a:xfrm rot="2118520">
                <a:off x="1062535" y="8261616"/>
                <a:ext cx="304800" cy="609600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grpSp>
            <p:nvGrpSpPr>
              <p:cNvPr id="206" name="Group 76"/>
              <p:cNvGrpSpPr/>
              <p:nvPr/>
            </p:nvGrpSpPr>
            <p:grpSpPr>
              <a:xfrm>
                <a:off x="1161250" y="5355417"/>
                <a:ext cx="1037885" cy="3477721"/>
                <a:chOff x="1161250" y="5355417"/>
                <a:chExt cx="1037885" cy="3477721"/>
              </a:xfrm>
            </p:grpSpPr>
            <p:sp>
              <p:nvSpPr>
                <p:cNvPr id="208" name="Oval 207"/>
                <p:cNvSpPr/>
                <p:nvPr/>
              </p:nvSpPr>
              <p:spPr>
                <a:xfrm rot="19236763">
                  <a:off x="1894335" y="8223538"/>
                  <a:ext cx="304800" cy="6096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grpSp>
              <p:nvGrpSpPr>
                <p:cNvPr id="209" name="Group 71"/>
                <p:cNvGrpSpPr/>
                <p:nvPr/>
              </p:nvGrpSpPr>
              <p:grpSpPr>
                <a:xfrm>
                  <a:off x="1161250" y="5355417"/>
                  <a:ext cx="873425" cy="2645583"/>
                  <a:chOff x="1161250" y="5355417"/>
                  <a:chExt cx="873425" cy="2645583"/>
                </a:xfrm>
              </p:grpSpPr>
              <p:grpSp>
                <p:nvGrpSpPr>
                  <p:cNvPr id="211" name="Group 69"/>
                  <p:cNvGrpSpPr/>
                  <p:nvPr/>
                </p:nvGrpSpPr>
                <p:grpSpPr>
                  <a:xfrm>
                    <a:off x="1161250" y="5355417"/>
                    <a:ext cx="474193" cy="2645583"/>
                    <a:chOff x="1161250" y="5355417"/>
                    <a:chExt cx="474193" cy="2645583"/>
                  </a:xfrm>
                </p:grpSpPr>
                <p:sp>
                  <p:nvSpPr>
                    <p:cNvPr id="215" name="Freeform 214"/>
                    <p:cNvSpPr/>
                    <p:nvPr/>
                  </p:nvSpPr>
                  <p:spPr>
                    <a:xfrm>
                      <a:off x="1295400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216" name="Oval 215"/>
                    <p:cNvSpPr/>
                    <p:nvPr/>
                  </p:nvSpPr>
                  <p:spPr>
                    <a:xfrm rot="20312322">
                      <a:off x="1161250" y="5355417"/>
                      <a:ext cx="304800" cy="990600"/>
                    </a:xfrm>
                    <a:prstGeom prst="ellipse">
                      <a:avLst/>
                    </a:prstGeom>
                    <a:solidFill>
                      <a:srgbClr val="CCCC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  <p:grpSp>
                <p:nvGrpSpPr>
                  <p:cNvPr id="212" name="Group 70"/>
                  <p:cNvGrpSpPr/>
                  <p:nvPr/>
                </p:nvGrpSpPr>
                <p:grpSpPr>
                  <a:xfrm>
                    <a:off x="1659335" y="5356829"/>
                    <a:ext cx="375340" cy="2644171"/>
                    <a:chOff x="1659335" y="5356829"/>
                    <a:chExt cx="375340" cy="2644171"/>
                  </a:xfrm>
                </p:grpSpPr>
                <p:sp>
                  <p:nvSpPr>
                    <p:cNvPr id="213" name="Freeform 212"/>
                    <p:cNvSpPr/>
                    <p:nvPr/>
                  </p:nvSpPr>
                  <p:spPr>
                    <a:xfrm>
                      <a:off x="1659335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214" name="Oval 213"/>
                    <p:cNvSpPr/>
                    <p:nvPr/>
                  </p:nvSpPr>
                  <p:spPr>
                    <a:xfrm rot="1089281">
                      <a:off x="1729875" y="5356829"/>
                      <a:ext cx="304800" cy="990600"/>
                    </a:xfrm>
                    <a:prstGeom prst="ellipse">
                      <a:avLst/>
                    </a:prstGeom>
                    <a:solidFill>
                      <a:srgbClr val="9900FF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</p:grpSp>
            <p:sp>
              <p:nvSpPr>
                <p:cNvPr id="210" name="Oval 209"/>
                <p:cNvSpPr/>
                <p:nvPr/>
              </p:nvSpPr>
              <p:spPr>
                <a:xfrm>
                  <a:off x="1659335" y="7772400"/>
                  <a:ext cx="304800" cy="6096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sp>
            <p:nvSpPr>
              <p:cNvPr id="207" name="Oval 206"/>
              <p:cNvSpPr/>
              <p:nvPr/>
            </p:nvSpPr>
            <p:spPr>
              <a:xfrm>
                <a:off x="1295400" y="7772400"/>
                <a:ext cx="304800" cy="609600"/>
              </a:xfrm>
              <a:prstGeom prst="ellipse">
                <a:avLst/>
              </a:prstGeom>
              <a:solidFill>
                <a:srgbClr val="F1EF9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grpSp>
          <p:nvGrpSpPr>
            <p:cNvPr id="112" name="Group 160"/>
            <p:cNvGrpSpPr/>
            <p:nvPr/>
          </p:nvGrpSpPr>
          <p:grpSpPr>
            <a:xfrm>
              <a:off x="3733800" y="2590800"/>
              <a:ext cx="1062501" cy="3515799"/>
              <a:chOff x="1062535" y="5355417"/>
              <a:chExt cx="1062501" cy="3515799"/>
            </a:xfrm>
          </p:grpSpPr>
          <p:sp>
            <p:nvSpPr>
              <p:cNvPr id="193" name="Oval 192"/>
              <p:cNvSpPr/>
              <p:nvPr/>
            </p:nvSpPr>
            <p:spPr>
              <a:xfrm rot="2118520">
                <a:off x="1062535" y="8261616"/>
                <a:ext cx="304800" cy="609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grpSp>
            <p:nvGrpSpPr>
              <p:cNvPr id="194" name="Group 76"/>
              <p:cNvGrpSpPr/>
              <p:nvPr/>
            </p:nvGrpSpPr>
            <p:grpSpPr>
              <a:xfrm>
                <a:off x="1161250" y="5355417"/>
                <a:ext cx="963786" cy="3473172"/>
                <a:chOff x="1161250" y="5355417"/>
                <a:chExt cx="963786" cy="3473172"/>
              </a:xfrm>
            </p:grpSpPr>
            <p:sp>
              <p:nvSpPr>
                <p:cNvPr id="196" name="Oval 195"/>
                <p:cNvSpPr/>
                <p:nvPr/>
              </p:nvSpPr>
              <p:spPr>
                <a:xfrm rot="19482207">
                  <a:off x="1820236" y="8218989"/>
                  <a:ext cx="304800" cy="6096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grpSp>
              <p:nvGrpSpPr>
                <p:cNvPr id="197" name="Group 71"/>
                <p:cNvGrpSpPr/>
                <p:nvPr/>
              </p:nvGrpSpPr>
              <p:grpSpPr>
                <a:xfrm>
                  <a:off x="1161250" y="5355417"/>
                  <a:ext cx="873425" cy="2645583"/>
                  <a:chOff x="1161250" y="5355417"/>
                  <a:chExt cx="873425" cy="2645583"/>
                </a:xfrm>
              </p:grpSpPr>
              <p:grpSp>
                <p:nvGrpSpPr>
                  <p:cNvPr id="199" name="Group 69"/>
                  <p:cNvGrpSpPr/>
                  <p:nvPr/>
                </p:nvGrpSpPr>
                <p:grpSpPr>
                  <a:xfrm>
                    <a:off x="1161250" y="5355417"/>
                    <a:ext cx="474193" cy="2645583"/>
                    <a:chOff x="1161250" y="5355417"/>
                    <a:chExt cx="474193" cy="2645583"/>
                  </a:xfrm>
                </p:grpSpPr>
                <p:sp>
                  <p:nvSpPr>
                    <p:cNvPr id="203" name="Freeform 202"/>
                    <p:cNvSpPr/>
                    <p:nvPr/>
                  </p:nvSpPr>
                  <p:spPr>
                    <a:xfrm>
                      <a:off x="1295400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204" name="Oval 203"/>
                    <p:cNvSpPr/>
                    <p:nvPr/>
                  </p:nvSpPr>
                  <p:spPr>
                    <a:xfrm rot="20312322">
                      <a:off x="1161250" y="5355417"/>
                      <a:ext cx="304800" cy="990600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  <p:grpSp>
                <p:nvGrpSpPr>
                  <p:cNvPr id="200" name="Group 70"/>
                  <p:cNvGrpSpPr/>
                  <p:nvPr/>
                </p:nvGrpSpPr>
                <p:grpSpPr>
                  <a:xfrm>
                    <a:off x="1659335" y="5356829"/>
                    <a:ext cx="375340" cy="2644171"/>
                    <a:chOff x="1659335" y="5356829"/>
                    <a:chExt cx="375340" cy="2644171"/>
                  </a:xfrm>
                </p:grpSpPr>
                <p:sp>
                  <p:nvSpPr>
                    <p:cNvPr id="201" name="Freeform 200"/>
                    <p:cNvSpPr/>
                    <p:nvPr/>
                  </p:nvSpPr>
                  <p:spPr>
                    <a:xfrm>
                      <a:off x="1659335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202" name="Oval 201"/>
                    <p:cNvSpPr/>
                    <p:nvPr/>
                  </p:nvSpPr>
                  <p:spPr>
                    <a:xfrm rot="1089281">
                      <a:off x="1729875" y="5356829"/>
                      <a:ext cx="304800" cy="990600"/>
                    </a:xfrm>
                    <a:prstGeom prst="ellipse">
                      <a:avLst/>
                    </a:prstGeom>
                    <a:solidFill>
                      <a:srgbClr val="00FF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</p:grpSp>
            <p:sp>
              <p:nvSpPr>
                <p:cNvPr id="198" name="Oval 197"/>
                <p:cNvSpPr/>
                <p:nvPr/>
              </p:nvSpPr>
              <p:spPr>
                <a:xfrm>
                  <a:off x="1659335" y="7772400"/>
                  <a:ext cx="304800" cy="6096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sp>
            <p:nvSpPr>
              <p:cNvPr id="195" name="Oval 194"/>
              <p:cNvSpPr/>
              <p:nvPr/>
            </p:nvSpPr>
            <p:spPr>
              <a:xfrm>
                <a:off x="1295400" y="7772400"/>
                <a:ext cx="304800" cy="609600"/>
              </a:xfrm>
              <a:prstGeom prst="ellipse">
                <a:avLst/>
              </a:prstGeom>
              <a:solidFill>
                <a:srgbClr val="F1EF9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grpSp>
          <p:nvGrpSpPr>
            <p:cNvPr id="113" name="Group 173"/>
            <p:cNvGrpSpPr/>
            <p:nvPr/>
          </p:nvGrpSpPr>
          <p:grpSpPr>
            <a:xfrm>
              <a:off x="5340400" y="2590800"/>
              <a:ext cx="1136600" cy="3532679"/>
              <a:chOff x="1062535" y="5355417"/>
              <a:chExt cx="1136600" cy="3532679"/>
            </a:xfrm>
          </p:grpSpPr>
          <p:sp>
            <p:nvSpPr>
              <p:cNvPr id="181" name="Oval 180"/>
              <p:cNvSpPr/>
              <p:nvPr/>
            </p:nvSpPr>
            <p:spPr>
              <a:xfrm rot="2118520">
                <a:off x="1062535" y="8261616"/>
                <a:ext cx="304800" cy="609600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grpSp>
            <p:nvGrpSpPr>
              <p:cNvPr id="182" name="Group 76"/>
              <p:cNvGrpSpPr/>
              <p:nvPr/>
            </p:nvGrpSpPr>
            <p:grpSpPr>
              <a:xfrm>
                <a:off x="1161250" y="5355417"/>
                <a:ext cx="1037885" cy="3532679"/>
                <a:chOff x="1161250" y="5355417"/>
                <a:chExt cx="1037885" cy="3532679"/>
              </a:xfrm>
            </p:grpSpPr>
            <p:sp>
              <p:nvSpPr>
                <p:cNvPr id="184" name="Oval 183"/>
                <p:cNvSpPr/>
                <p:nvPr/>
              </p:nvSpPr>
              <p:spPr>
                <a:xfrm rot="19236763">
                  <a:off x="1894335" y="8278496"/>
                  <a:ext cx="304800" cy="6096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grpSp>
              <p:nvGrpSpPr>
                <p:cNvPr id="185" name="Group 71"/>
                <p:cNvGrpSpPr/>
                <p:nvPr/>
              </p:nvGrpSpPr>
              <p:grpSpPr>
                <a:xfrm>
                  <a:off x="1161250" y="5355417"/>
                  <a:ext cx="873425" cy="2645583"/>
                  <a:chOff x="1161250" y="5355417"/>
                  <a:chExt cx="873425" cy="2645583"/>
                </a:xfrm>
              </p:grpSpPr>
              <p:grpSp>
                <p:nvGrpSpPr>
                  <p:cNvPr id="187" name="Group 69"/>
                  <p:cNvGrpSpPr/>
                  <p:nvPr/>
                </p:nvGrpSpPr>
                <p:grpSpPr>
                  <a:xfrm>
                    <a:off x="1161250" y="5355417"/>
                    <a:ext cx="474193" cy="2645583"/>
                    <a:chOff x="1161250" y="5355417"/>
                    <a:chExt cx="474193" cy="2645583"/>
                  </a:xfrm>
                </p:grpSpPr>
                <p:sp>
                  <p:nvSpPr>
                    <p:cNvPr id="191" name="Freeform 190"/>
                    <p:cNvSpPr/>
                    <p:nvPr/>
                  </p:nvSpPr>
                  <p:spPr>
                    <a:xfrm>
                      <a:off x="1295400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192" name="Oval 191"/>
                    <p:cNvSpPr/>
                    <p:nvPr/>
                  </p:nvSpPr>
                  <p:spPr>
                    <a:xfrm rot="20312322">
                      <a:off x="1161250" y="5355417"/>
                      <a:ext cx="304800" cy="990600"/>
                    </a:xfrm>
                    <a:prstGeom prst="ellipse">
                      <a:avLst/>
                    </a:prstGeom>
                    <a:solidFill>
                      <a:srgbClr val="CCCC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  <p:grpSp>
                <p:nvGrpSpPr>
                  <p:cNvPr id="188" name="Group 70"/>
                  <p:cNvGrpSpPr/>
                  <p:nvPr/>
                </p:nvGrpSpPr>
                <p:grpSpPr>
                  <a:xfrm>
                    <a:off x="1659335" y="5356829"/>
                    <a:ext cx="375340" cy="2644171"/>
                    <a:chOff x="1659335" y="5356829"/>
                    <a:chExt cx="375340" cy="2644171"/>
                  </a:xfrm>
                </p:grpSpPr>
                <p:sp>
                  <p:nvSpPr>
                    <p:cNvPr id="189" name="Freeform 188"/>
                    <p:cNvSpPr/>
                    <p:nvPr/>
                  </p:nvSpPr>
                  <p:spPr>
                    <a:xfrm>
                      <a:off x="1659335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190" name="Oval 189"/>
                    <p:cNvSpPr/>
                    <p:nvPr/>
                  </p:nvSpPr>
                  <p:spPr>
                    <a:xfrm rot="1089281">
                      <a:off x="1729875" y="5356829"/>
                      <a:ext cx="304800" cy="990600"/>
                    </a:xfrm>
                    <a:prstGeom prst="ellipse">
                      <a:avLst/>
                    </a:prstGeom>
                    <a:solidFill>
                      <a:srgbClr val="00FF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</p:grpSp>
            <p:sp>
              <p:nvSpPr>
                <p:cNvPr id="186" name="Oval 185"/>
                <p:cNvSpPr/>
                <p:nvPr/>
              </p:nvSpPr>
              <p:spPr>
                <a:xfrm>
                  <a:off x="1659335" y="7772400"/>
                  <a:ext cx="304800" cy="6096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sp>
            <p:nvSpPr>
              <p:cNvPr id="183" name="Oval 182"/>
              <p:cNvSpPr/>
              <p:nvPr/>
            </p:nvSpPr>
            <p:spPr>
              <a:xfrm>
                <a:off x="1295400" y="7772400"/>
                <a:ext cx="304800" cy="609600"/>
              </a:xfrm>
              <a:prstGeom prst="ellipse">
                <a:avLst/>
              </a:prstGeom>
              <a:solidFill>
                <a:srgbClr val="F1EF9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grpSp>
          <p:nvGrpSpPr>
            <p:cNvPr id="114" name="Group 28"/>
            <p:cNvGrpSpPr/>
            <p:nvPr/>
          </p:nvGrpSpPr>
          <p:grpSpPr>
            <a:xfrm>
              <a:off x="6332220" y="3886200"/>
              <a:ext cx="373380" cy="1219200"/>
              <a:chOff x="2438400" y="3124200"/>
              <a:chExt cx="533400" cy="1752600"/>
            </a:xfrm>
          </p:grpSpPr>
          <p:grpSp>
            <p:nvGrpSpPr>
              <p:cNvPr id="169" name="Group 6"/>
              <p:cNvGrpSpPr/>
              <p:nvPr/>
            </p:nvGrpSpPr>
            <p:grpSpPr>
              <a:xfrm>
                <a:off x="2438400" y="3124200"/>
                <a:ext cx="228600" cy="838200"/>
                <a:chOff x="1447800" y="3200400"/>
                <a:chExt cx="228600" cy="838200"/>
              </a:xfrm>
            </p:grpSpPr>
            <p:sp>
              <p:nvSpPr>
                <p:cNvPr id="179" name="Oval 1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180" name="Straight Connector 5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7"/>
              <p:cNvGrpSpPr/>
              <p:nvPr/>
            </p:nvGrpSpPr>
            <p:grpSpPr>
              <a:xfrm>
                <a:off x="2743200" y="3124200"/>
                <a:ext cx="228600" cy="838200"/>
                <a:chOff x="1447800" y="3200400"/>
                <a:chExt cx="228600" cy="838200"/>
              </a:xfrm>
            </p:grpSpPr>
            <p:sp>
              <p:nvSpPr>
                <p:cNvPr id="177" name="Oval 8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178" name="Straight Connector 9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6"/>
              <p:cNvGrpSpPr/>
              <p:nvPr/>
            </p:nvGrpSpPr>
            <p:grpSpPr>
              <a:xfrm rot="10800000">
                <a:off x="2438400" y="4038600"/>
                <a:ext cx="228600" cy="838200"/>
                <a:chOff x="1447800" y="3200400"/>
                <a:chExt cx="228600" cy="838200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9"/>
              <p:cNvGrpSpPr/>
              <p:nvPr/>
            </p:nvGrpSpPr>
            <p:grpSpPr>
              <a:xfrm rot="10800000">
                <a:off x="2743200" y="4038600"/>
                <a:ext cx="228600" cy="838200"/>
                <a:chOff x="1447800" y="3200400"/>
                <a:chExt cx="228600" cy="838200"/>
              </a:xfrm>
            </p:grpSpPr>
            <p:sp>
              <p:nvSpPr>
                <p:cNvPr id="173" name="Oval 172"/>
                <p:cNvSpPr/>
                <p:nvPr/>
              </p:nvSpPr>
              <p:spPr>
                <a:xfrm>
                  <a:off x="1447800" y="3200400"/>
                  <a:ext cx="228600" cy="2286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1562100" y="3429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5" name="Group 238"/>
            <p:cNvGrpSpPr/>
            <p:nvPr/>
          </p:nvGrpSpPr>
          <p:grpSpPr>
            <a:xfrm>
              <a:off x="381000" y="2590800"/>
              <a:ext cx="1125957" cy="3515799"/>
              <a:chOff x="1062535" y="5355417"/>
              <a:chExt cx="1125957" cy="3515799"/>
            </a:xfrm>
          </p:grpSpPr>
          <p:sp>
            <p:nvSpPr>
              <p:cNvPr id="157" name="Oval 156"/>
              <p:cNvSpPr/>
              <p:nvPr/>
            </p:nvSpPr>
            <p:spPr>
              <a:xfrm rot="2118520">
                <a:off x="1062535" y="8261616"/>
                <a:ext cx="304800" cy="6096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grpSp>
            <p:nvGrpSpPr>
              <p:cNvPr id="158" name="Group 76"/>
              <p:cNvGrpSpPr/>
              <p:nvPr/>
            </p:nvGrpSpPr>
            <p:grpSpPr>
              <a:xfrm>
                <a:off x="1161250" y="5355417"/>
                <a:ext cx="1027242" cy="3470263"/>
                <a:chOff x="1161250" y="5355417"/>
                <a:chExt cx="1027242" cy="3470263"/>
              </a:xfrm>
            </p:grpSpPr>
            <p:sp>
              <p:nvSpPr>
                <p:cNvPr id="160" name="Oval 159"/>
                <p:cNvSpPr/>
                <p:nvPr/>
              </p:nvSpPr>
              <p:spPr>
                <a:xfrm rot="19737359">
                  <a:off x="1883692" y="8216080"/>
                  <a:ext cx="304800" cy="609600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grpSp>
              <p:nvGrpSpPr>
                <p:cNvPr id="161" name="Group 71"/>
                <p:cNvGrpSpPr/>
                <p:nvPr/>
              </p:nvGrpSpPr>
              <p:grpSpPr>
                <a:xfrm>
                  <a:off x="1161250" y="5355417"/>
                  <a:ext cx="873425" cy="2645583"/>
                  <a:chOff x="1161250" y="5355417"/>
                  <a:chExt cx="873425" cy="2645583"/>
                </a:xfrm>
              </p:grpSpPr>
              <p:grpSp>
                <p:nvGrpSpPr>
                  <p:cNvPr id="163" name="Group 69"/>
                  <p:cNvGrpSpPr/>
                  <p:nvPr/>
                </p:nvGrpSpPr>
                <p:grpSpPr>
                  <a:xfrm>
                    <a:off x="1161250" y="5355417"/>
                    <a:ext cx="474193" cy="2645583"/>
                    <a:chOff x="1161250" y="5355417"/>
                    <a:chExt cx="474193" cy="2645583"/>
                  </a:xfrm>
                </p:grpSpPr>
                <p:sp>
                  <p:nvSpPr>
                    <p:cNvPr id="167" name="Freeform 166"/>
                    <p:cNvSpPr/>
                    <p:nvPr/>
                  </p:nvSpPr>
                  <p:spPr>
                    <a:xfrm>
                      <a:off x="1295400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168" name="Oval 167"/>
                    <p:cNvSpPr/>
                    <p:nvPr/>
                  </p:nvSpPr>
                  <p:spPr>
                    <a:xfrm rot="20312322">
                      <a:off x="1161250" y="5355417"/>
                      <a:ext cx="304800" cy="99060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  <p:grpSp>
                <p:nvGrpSpPr>
                  <p:cNvPr id="164" name="Group 70"/>
                  <p:cNvGrpSpPr/>
                  <p:nvPr/>
                </p:nvGrpSpPr>
                <p:grpSpPr>
                  <a:xfrm>
                    <a:off x="1659335" y="5356829"/>
                    <a:ext cx="375340" cy="2644171"/>
                    <a:chOff x="1659335" y="5356829"/>
                    <a:chExt cx="375340" cy="2644171"/>
                  </a:xfrm>
                </p:grpSpPr>
                <p:sp>
                  <p:nvSpPr>
                    <p:cNvPr id="165" name="Freeform 164"/>
                    <p:cNvSpPr/>
                    <p:nvPr/>
                  </p:nvSpPr>
                  <p:spPr>
                    <a:xfrm>
                      <a:off x="1659335" y="6324600"/>
                      <a:ext cx="340043" cy="1676400"/>
                    </a:xfrm>
                    <a:custGeom>
                      <a:avLst/>
                      <a:gdLst>
                        <a:gd name="connsiteX0" fmla="*/ 209550 w 485775"/>
                        <a:gd name="connsiteY0" fmla="*/ 0 h 3258065"/>
                        <a:gd name="connsiteX1" fmla="*/ 228600 w 485775"/>
                        <a:gd name="connsiteY1" fmla="*/ 57150 h 3258065"/>
                        <a:gd name="connsiteX2" fmla="*/ 266700 w 485775"/>
                        <a:gd name="connsiteY2" fmla="*/ 114300 h 3258065"/>
                        <a:gd name="connsiteX3" fmla="*/ 276225 w 485775"/>
                        <a:gd name="connsiteY3" fmla="*/ 142875 h 3258065"/>
                        <a:gd name="connsiteX4" fmla="*/ 295275 w 485775"/>
                        <a:gd name="connsiteY4" fmla="*/ 171450 h 3258065"/>
                        <a:gd name="connsiteX5" fmla="*/ 314325 w 485775"/>
                        <a:gd name="connsiteY5" fmla="*/ 238125 h 3258065"/>
                        <a:gd name="connsiteX6" fmla="*/ 304800 w 485775"/>
                        <a:gd name="connsiteY6" fmla="*/ 447675 h 3258065"/>
                        <a:gd name="connsiteX7" fmla="*/ 285750 w 485775"/>
                        <a:gd name="connsiteY7" fmla="*/ 504825 h 3258065"/>
                        <a:gd name="connsiteX8" fmla="*/ 238125 w 485775"/>
                        <a:gd name="connsiteY8" fmla="*/ 561975 h 3258065"/>
                        <a:gd name="connsiteX9" fmla="*/ 228600 w 485775"/>
                        <a:gd name="connsiteY9" fmla="*/ 590550 h 3258065"/>
                        <a:gd name="connsiteX10" fmla="*/ 161925 w 485775"/>
                        <a:gd name="connsiteY10" fmla="*/ 666750 h 3258065"/>
                        <a:gd name="connsiteX11" fmla="*/ 152400 w 485775"/>
                        <a:gd name="connsiteY11" fmla="*/ 695325 h 3258065"/>
                        <a:gd name="connsiteX12" fmla="*/ 123825 w 485775"/>
                        <a:gd name="connsiteY12" fmla="*/ 704850 h 3258065"/>
                        <a:gd name="connsiteX13" fmla="*/ 104775 w 485775"/>
                        <a:gd name="connsiteY13" fmla="*/ 762000 h 3258065"/>
                        <a:gd name="connsiteX14" fmla="*/ 66675 w 485775"/>
                        <a:gd name="connsiteY14" fmla="*/ 819150 h 3258065"/>
                        <a:gd name="connsiteX15" fmla="*/ 47625 w 485775"/>
                        <a:gd name="connsiteY15" fmla="*/ 847725 h 3258065"/>
                        <a:gd name="connsiteX16" fmla="*/ 19050 w 485775"/>
                        <a:gd name="connsiteY16" fmla="*/ 904875 h 3258065"/>
                        <a:gd name="connsiteX17" fmla="*/ 0 w 485775"/>
                        <a:gd name="connsiteY17" fmla="*/ 962025 h 3258065"/>
                        <a:gd name="connsiteX18" fmla="*/ 9525 w 485775"/>
                        <a:gd name="connsiteY18" fmla="*/ 1104900 h 3258065"/>
                        <a:gd name="connsiteX19" fmla="*/ 28575 w 485775"/>
                        <a:gd name="connsiteY19" fmla="*/ 1162050 h 3258065"/>
                        <a:gd name="connsiteX20" fmla="*/ 38100 w 485775"/>
                        <a:gd name="connsiteY20" fmla="*/ 1190625 h 3258065"/>
                        <a:gd name="connsiteX21" fmla="*/ 57150 w 485775"/>
                        <a:gd name="connsiteY21" fmla="*/ 1219200 h 3258065"/>
                        <a:gd name="connsiteX22" fmla="*/ 85725 w 485775"/>
                        <a:gd name="connsiteY22" fmla="*/ 1276350 h 3258065"/>
                        <a:gd name="connsiteX23" fmla="*/ 114300 w 485775"/>
                        <a:gd name="connsiteY23" fmla="*/ 1295400 h 3258065"/>
                        <a:gd name="connsiteX24" fmla="*/ 161925 w 485775"/>
                        <a:gd name="connsiteY24" fmla="*/ 1333500 h 3258065"/>
                        <a:gd name="connsiteX25" fmla="*/ 180975 w 485775"/>
                        <a:gd name="connsiteY25" fmla="*/ 1362075 h 3258065"/>
                        <a:gd name="connsiteX26" fmla="*/ 209550 w 485775"/>
                        <a:gd name="connsiteY26" fmla="*/ 1371600 h 3258065"/>
                        <a:gd name="connsiteX27" fmla="*/ 266700 w 485775"/>
                        <a:gd name="connsiteY27" fmla="*/ 1409700 h 3258065"/>
                        <a:gd name="connsiteX28" fmla="*/ 285750 w 485775"/>
                        <a:gd name="connsiteY28" fmla="*/ 1438275 h 3258065"/>
                        <a:gd name="connsiteX29" fmla="*/ 314325 w 485775"/>
                        <a:gd name="connsiteY29" fmla="*/ 1447800 h 3258065"/>
                        <a:gd name="connsiteX30" fmla="*/ 381000 w 485775"/>
                        <a:gd name="connsiteY30" fmla="*/ 1524000 h 3258065"/>
                        <a:gd name="connsiteX31" fmla="*/ 438150 w 485775"/>
                        <a:gd name="connsiteY31" fmla="*/ 1609725 h 3258065"/>
                        <a:gd name="connsiteX32" fmla="*/ 457200 w 485775"/>
                        <a:gd name="connsiteY32" fmla="*/ 1638300 h 3258065"/>
                        <a:gd name="connsiteX33" fmla="*/ 485775 w 485775"/>
                        <a:gd name="connsiteY33" fmla="*/ 1743075 h 3258065"/>
                        <a:gd name="connsiteX34" fmla="*/ 476250 w 485775"/>
                        <a:gd name="connsiteY34" fmla="*/ 2057400 h 3258065"/>
                        <a:gd name="connsiteX35" fmla="*/ 457200 w 485775"/>
                        <a:gd name="connsiteY35" fmla="*/ 2114550 h 3258065"/>
                        <a:gd name="connsiteX36" fmla="*/ 447675 w 485775"/>
                        <a:gd name="connsiteY36" fmla="*/ 2143125 h 3258065"/>
                        <a:gd name="connsiteX37" fmla="*/ 428625 w 485775"/>
                        <a:gd name="connsiteY37" fmla="*/ 2171700 h 3258065"/>
                        <a:gd name="connsiteX38" fmla="*/ 409575 w 485775"/>
                        <a:gd name="connsiteY38" fmla="*/ 2228850 h 3258065"/>
                        <a:gd name="connsiteX39" fmla="*/ 390525 w 485775"/>
                        <a:gd name="connsiteY39" fmla="*/ 2257425 h 3258065"/>
                        <a:gd name="connsiteX40" fmla="*/ 371475 w 485775"/>
                        <a:gd name="connsiteY40" fmla="*/ 2314575 h 3258065"/>
                        <a:gd name="connsiteX41" fmla="*/ 314325 w 485775"/>
                        <a:gd name="connsiteY41" fmla="*/ 2400300 h 3258065"/>
                        <a:gd name="connsiteX42" fmla="*/ 295275 w 485775"/>
                        <a:gd name="connsiteY42" fmla="*/ 2428875 h 3258065"/>
                        <a:gd name="connsiteX43" fmla="*/ 247650 w 485775"/>
                        <a:gd name="connsiteY43" fmla="*/ 2514600 h 3258065"/>
                        <a:gd name="connsiteX44" fmla="*/ 228600 w 485775"/>
                        <a:gd name="connsiteY44" fmla="*/ 2552700 h 3258065"/>
                        <a:gd name="connsiteX45" fmla="*/ 190500 w 485775"/>
                        <a:gd name="connsiteY45" fmla="*/ 2609850 h 3258065"/>
                        <a:gd name="connsiteX46" fmla="*/ 171450 w 485775"/>
                        <a:gd name="connsiteY46" fmla="*/ 2638425 h 3258065"/>
                        <a:gd name="connsiteX47" fmla="*/ 161925 w 485775"/>
                        <a:gd name="connsiteY47" fmla="*/ 2667000 h 3258065"/>
                        <a:gd name="connsiteX48" fmla="*/ 133350 w 485775"/>
                        <a:gd name="connsiteY48" fmla="*/ 2724150 h 3258065"/>
                        <a:gd name="connsiteX49" fmla="*/ 123825 w 485775"/>
                        <a:gd name="connsiteY49" fmla="*/ 2781300 h 3258065"/>
                        <a:gd name="connsiteX50" fmla="*/ 104775 w 485775"/>
                        <a:gd name="connsiteY50" fmla="*/ 2847975 h 3258065"/>
                        <a:gd name="connsiteX51" fmla="*/ 133350 w 485775"/>
                        <a:gd name="connsiteY51" fmla="*/ 3038475 h 3258065"/>
                        <a:gd name="connsiteX52" fmla="*/ 152400 w 485775"/>
                        <a:gd name="connsiteY52" fmla="*/ 3067050 h 3258065"/>
                        <a:gd name="connsiteX53" fmla="*/ 161925 w 485775"/>
                        <a:gd name="connsiteY53" fmla="*/ 3095625 h 3258065"/>
                        <a:gd name="connsiteX54" fmla="*/ 200025 w 485775"/>
                        <a:gd name="connsiteY54" fmla="*/ 3152775 h 3258065"/>
                        <a:gd name="connsiteX55" fmla="*/ 219075 w 485775"/>
                        <a:gd name="connsiteY55" fmla="*/ 3181350 h 3258065"/>
                        <a:gd name="connsiteX56" fmla="*/ 333375 w 485775"/>
                        <a:gd name="connsiteY56" fmla="*/ 3238500 h 3258065"/>
                        <a:gd name="connsiteX57" fmla="*/ 361950 w 485775"/>
                        <a:gd name="connsiteY57" fmla="*/ 3248025 h 3258065"/>
                        <a:gd name="connsiteX58" fmla="*/ 361950 w 485775"/>
                        <a:gd name="connsiteY58" fmla="*/ 3219450 h 3258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</a:cxnLst>
                      <a:rect l="l" t="t" r="r" b="b"/>
                      <a:pathLst>
                        <a:path w="485775" h="3258065">
                          <a:moveTo>
                            <a:pt x="209550" y="0"/>
                          </a:moveTo>
                          <a:cubicBezTo>
                            <a:pt x="215900" y="19050"/>
                            <a:pt x="217461" y="40442"/>
                            <a:pt x="228600" y="57150"/>
                          </a:cubicBezTo>
                          <a:cubicBezTo>
                            <a:pt x="241300" y="76200"/>
                            <a:pt x="259460" y="92580"/>
                            <a:pt x="266700" y="114300"/>
                          </a:cubicBezTo>
                          <a:cubicBezTo>
                            <a:pt x="269875" y="123825"/>
                            <a:pt x="271735" y="133895"/>
                            <a:pt x="276225" y="142875"/>
                          </a:cubicBezTo>
                          <a:cubicBezTo>
                            <a:pt x="281345" y="153114"/>
                            <a:pt x="290155" y="161211"/>
                            <a:pt x="295275" y="171450"/>
                          </a:cubicBezTo>
                          <a:cubicBezTo>
                            <a:pt x="302107" y="185115"/>
                            <a:pt x="311273" y="225918"/>
                            <a:pt x="314325" y="238125"/>
                          </a:cubicBezTo>
                          <a:cubicBezTo>
                            <a:pt x="311150" y="307975"/>
                            <a:pt x="312249" y="378151"/>
                            <a:pt x="304800" y="447675"/>
                          </a:cubicBezTo>
                          <a:cubicBezTo>
                            <a:pt x="302661" y="467641"/>
                            <a:pt x="299949" y="490626"/>
                            <a:pt x="285750" y="504825"/>
                          </a:cubicBezTo>
                          <a:cubicBezTo>
                            <a:pt x="264684" y="525891"/>
                            <a:pt x="251386" y="535453"/>
                            <a:pt x="238125" y="561975"/>
                          </a:cubicBezTo>
                          <a:cubicBezTo>
                            <a:pt x="233635" y="570955"/>
                            <a:pt x="233476" y="581773"/>
                            <a:pt x="228600" y="590550"/>
                          </a:cubicBezTo>
                          <a:cubicBezTo>
                            <a:pt x="195916" y="649381"/>
                            <a:pt x="203667" y="638922"/>
                            <a:pt x="161925" y="666750"/>
                          </a:cubicBezTo>
                          <a:cubicBezTo>
                            <a:pt x="158750" y="676275"/>
                            <a:pt x="159500" y="688225"/>
                            <a:pt x="152400" y="695325"/>
                          </a:cubicBezTo>
                          <a:cubicBezTo>
                            <a:pt x="145300" y="702425"/>
                            <a:pt x="129661" y="696680"/>
                            <a:pt x="123825" y="704850"/>
                          </a:cubicBezTo>
                          <a:cubicBezTo>
                            <a:pt x="112153" y="721190"/>
                            <a:pt x="115914" y="745292"/>
                            <a:pt x="104775" y="762000"/>
                          </a:cubicBezTo>
                          <a:lnTo>
                            <a:pt x="66675" y="819150"/>
                          </a:lnTo>
                          <a:cubicBezTo>
                            <a:pt x="60325" y="828675"/>
                            <a:pt x="51245" y="836865"/>
                            <a:pt x="47625" y="847725"/>
                          </a:cubicBezTo>
                          <a:cubicBezTo>
                            <a:pt x="12887" y="951938"/>
                            <a:pt x="68289" y="794088"/>
                            <a:pt x="19050" y="904875"/>
                          </a:cubicBezTo>
                          <a:cubicBezTo>
                            <a:pt x="10895" y="923225"/>
                            <a:pt x="0" y="962025"/>
                            <a:pt x="0" y="962025"/>
                          </a:cubicBezTo>
                          <a:cubicBezTo>
                            <a:pt x="3175" y="1009650"/>
                            <a:pt x="2775" y="1057649"/>
                            <a:pt x="9525" y="1104900"/>
                          </a:cubicBezTo>
                          <a:cubicBezTo>
                            <a:pt x="12365" y="1124779"/>
                            <a:pt x="22225" y="1143000"/>
                            <a:pt x="28575" y="1162050"/>
                          </a:cubicBezTo>
                          <a:cubicBezTo>
                            <a:pt x="31750" y="1171575"/>
                            <a:pt x="32531" y="1182271"/>
                            <a:pt x="38100" y="1190625"/>
                          </a:cubicBezTo>
                          <a:cubicBezTo>
                            <a:pt x="44450" y="1200150"/>
                            <a:pt x="52030" y="1208961"/>
                            <a:pt x="57150" y="1219200"/>
                          </a:cubicBezTo>
                          <a:cubicBezTo>
                            <a:pt x="72644" y="1250188"/>
                            <a:pt x="58428" y="1249053"/>
                            <a:pt x="85725" y="1276350"/>
                          </a:cubicBezTo>
                          <a:cubicBezTo>
                            <a:pt x="93820" y="1284445"/>
                            <a:pt x="104775" y="1289050"/>
                            <a:pt x="114300" y="1295400"/>
                          </a:cubicBezTo>
                          <a:cubicBezTo>
                            <a:pt x="168895" y="1377292"/>
                            <a:pt x="96200" y="1280920"/>
                            <a:pt x="161925" y="1333500"/>
                          </a:cubicBezTo>
                          <a:cubicBezTo>
                            <a:pt x="170864" y="1340651"/>
                            <a:pt x="172036" y="1354924"/>
                            <a:pt x="180975" y="1362075"/>
                          </a:cubicBezTo>
                          <a:cubicBezTo>
                            <a:pt x="188815" y="1368347"/>
                            <a:pt x="200773" y="1366724"/>
                            <a:pt x="209550" y="1371600"/>
                          </a:cubicBezTo>
                          <a:cubicBezTo>
                            <a:pt x="229564" y="1382719"/>
                            <a:pt x="266700" y="1409700"/>
                            <a:pt x="266700" y="1409700"/>
                          </a:cubicBezTo>
                          <a:cubicBezTo>
                            <a:pt x="273050" y="1419225"/>
                            <a:pt x="276811" y="1431124"/>
                            <a:pt x="285750" y="1438275"/>
                          </a:cubicBezTo>
                          <a:cubicBezTo>
                            <a:pt x="293590" y="1444547"/>
                            <a:pt x="307225" y="1440700"/>
                            <a:pt x="314325" y="1447800"/>
                          </a:cubicBezTo>
                          <a:cubicBezTo>
                            <a:pt x="425450" y="1558925"/>
                            <a:pt x="300037" y="1470025"/>
                            <a:pt x="381000" y="1524000"/>
                          </a:cubicBezTo>
                          <a:lnTo>
                            <a:pt x="438150" y="1609725"/>
                          </a:lnTo>
                          <a:cubicBezTo>
                            <a:pt x="444500" y="1619250"/>
                            <a:pt x="453580" y="1627440"/>
                            <a:pt x="457200" y="1638300"/>
                          </a:cubicBezTo>
                          <a:cubicBezTo>
                            <a:pt x="481370" y="1710809"/>
                            <a:pt x="472312" y="1675759"/>
                            <a:pt x="485775" y="1743075"/>
                          </a:cubicBezTo>
                          <a:cubicBezTo>
                            <a:pt x="482600" y="1847850"/>
                            <a:pt x="484290" y="1952886"/>
                            <a:pt x="476250" y="2057400"/>
                          </a:cubicBezTo>
                          <a:cubicBezTo>
                            <a:pt x="474710" y="2077421"/>
                            <a:pt x="463550" y="2095500"/>
                            <a:pt x="457200" y="2114550"/>
                          </a:cubicBezTo>
                          <a:cubicBezTo>
                            <a:pt x="454025" y="2124075"/>
                            <a:pt x="453244" y="2134771"/>
                            <a:pt x="447675" y="2143125"/>
                          </a:cubicBezTo>
                          <a:cubicBezTo>
                            <a:pt x="441325" y="2152650"/>
                            <a:pt x="433274" y="2161239"/>
                            <a:pt x="428625" y="2171700"/>
                          </a:cubicBezTo>
                          <a:cubicBezTo>
                            <a:pt x="420470" y="2190050"/>
                            <a:pt x="420714" y="2212142"/>
                            <a:pt x="409575" y="2228850"/>
                          </a:cubicBezTo>
                          <a:cubicBezTo>
                            <a:pt x="403225" y="2238375"/>
                            <a:pt x="395174" y="2246964"/>
                            <a:pt x="390525" y="2257425"/>
                          </a:cubicBezTo>
                          <a:cubicBezTo>
                            <a:pt x="382370" y="2275775"/>
                            <a:pt x="382614" y="2297867"/>
                            <a:pt x="371475" y="2314575"/>
                          </a:cubicBezTo>
                          <a:lnTo>
                            <a:pt x="314325" y="2400300"/>
                          </a:lnTo>
                          <a:cubicBezTo>
                            <a:pt x="307975" y="2409825"/>
                            <a:pt x="298895" y="2418015"/>
                            <a:pt x="295275" y="2428875"/>
                          </a:cubicBezTo>
                          <a:cubicBezTo>
                            <a:pt x="268935" y="2507896"/>
                            <a:pt x="313154" y="2383592"/>
                            <a:pt x="247650" y="2514600"/>
                          </a:cubicBezTo>
                          <a:cubicBezTo>
                            <a:pt x="241300" y="2527300"/>
                            <a:pt x="235905" y="2540524"/>
                            <a:pt x="228600" y="2552700"/>
                          </a:cubicBezTo>
                          <a:cubicBezTo>
                            <a:pt x="216820" y="2572333"/>
                            <a:pt x="203200" y="2590800"/>
                            <a:pt x="190500" y="2609850"/>
                          </a:cubicBezTo>
                          <a:cubicBezTo>
                            <a:pt x="184150" y="2619375"/>
                            <a:pt x="175070" y="2627565"/>
                            <a:pt x="171450" y="2638425"/>
                          </a:cubicBezTo>
                          <a:cubicBezTo>
                            <a:pt x="168275" y="2647950"/>
                            <a:pt x="166415" y="2658020"/>
                            <a:pt x="161925" y="2667000"/>
                          </a:cubicBezTo>
                          <a:cubicBezTo>
                            <a:pt x="141374" y="2708101"/>
                            <a:pt x="142927" y="2681056"/>
                            <a:pt x="133350" y="2724150"/>
                          </a:cubicBezTo>
                          <a:cubicBezTo>
                            <a:pt x="129160" y="2743003"/>
                            <a:pt x="127613" y="2762362"/>
                            <a:pt x="123825" y="2781300"/>
                          </a:cubicBezTo>
                          <a:cubicBezTo>
                            <a:pt x="117845" y="2811200"/>
                            <a:pt x="113853" y="2820740"/>
                            <a:pt x="104775" y="2847975"/>
                          </a:cubicBezTo>
                          <a:cubicBezTo>
                            <a:pt x="106905" y="2877790"/>
                            <a:pt x="104185" y="2994727"/>
                            <a:pt x="133350" y="3038475"/>
                          </a:cubicBezTo>
                          <a:cubicBezTo>
                            <a:pt x="139700" y="3048000"/>
                            <a:pt x="147280" y="3056811"/>
                            <a:pt x="152400" y="3067050"/>
                          </a:cubicBezTo>
                          <a:cubicBezTo>
                            <a:pt x="156890" y="3076030"/>
                            <a:pt x="157049" y="3086848"/>
                            <a:pt x="161925" y="3095625"/>
                          </a:cubicBezTo>
                          <a:cubicBezTo>
                            <a:pt x="173044" y="3115639"/>
                            <a:pt x="187325" y="3133725"/>
                            <a:pt x="200025" y="3152775"/>
                          </a:cubicBezTo>
                          <a:cubicBezTo>
                            <a:pt x="206375" y="3162300"/>
                            <a:pt x="209550" y="3175000"/>
                            <a:pt x="219075" y="3181350"/>
                          </a:cubicBezTo>
                          <a:cubicBezTo>
                            <a:pt x="292933" y="3230589"/>
                            <a:pt x="254505" y="3212210"/>
                            <a:pt x="333375" y="3238500"/>
                          </a:cubicBezTo>
                          <a:cubicBezTo>
                            <a:pt x="342900" y="3241675"/>
                            <a:pt x="361950" y="3258065"/>
                            <a:pt x="361950" y="3248025"/>
                          </a:cubicBezTo>
                          <a:lnTo>
                            <a:pt x="361950" y="3219450"/>
                          </a:lnTo>
                        </a:path>
                      </a:pathLst>
                    </a:custGeom>
                    <a:ln w="19050">
                      <a:solidFill>
                        <a:schemeClr val="tx1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  <p:sp>
                  <p:nvSpPr>
                    <p:cNvPr id="166" name="Oval 165"/>
                    <p:cNvSpPr/>
                    <p:nvPr/>
                  </p:nvSpPr>
                  <p:spPr>
                    <a:xfrm rot="1089281">
                      <a:off x="1729875" y="5356829"/>
                      <a:ext cx="304800" cy="990600"/>
                    </a:xfrm>
                    <a:prstGeom prst="ellipse">
                      <a:avLst/>
                    </a:prstGeom>
                    <a:solidFill>
                      <a:srgbClr val="9900FF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/>
                    </a:p>
                  </p:txBody>
                </p:sp>
              </p:grpSp>
            </p:grpSp>
            <p:sp>
              <p:nvSpPr>
                <p:cNvPr id="162" name="Oval 161"/>
                <p:cNvSpPr/>
                <p:nvPr/>
              </p:nvSpPr>
              <p:spPr>
                <a:xfrm>
                  <a:off x="1659335" y="7772400"/>
                  <a:ext cx="304800" cy="6096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sp>
            <p:nvSpPr>
              <p:cNvPr id="159" name="Oval 158"/>
              <p:cNvSpPr/>
              <p:nvPr/>
            </p:nvSpPr>
            <p:spPr>
              <a:xfrm>
                <a:off x="1295400" y="7772400"/>
                <a:ext cx="304800" cy="609600"/>
              </a:xfrm>
              <a:prstGeom prst="ellipse">
                <a:avLst/>
              </a:prstGeom>
              <a:solidFill>
                <a:srgbClr val="F1EF9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233034" y="5133201"/>
              <a:ext cx="616247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Tyk2</a:t>
              </a:r>
              <a:endParaRPr lang="en-US" sz="10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895600" y="5133201"/>
              <a:ext cx="616247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Tyk2</a:t>
              </a:r>
              <a:endParaRPr lang="en-US" sz="1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091575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STAT4</a:t>
              </a:r>
              <a:endParaRPr lang="en-US" sz="1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971800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STAT4</a:t>
              </a:r>
              <a:endParaRPr lang="en-US" sz="1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95399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STAT4</a:t>
              </a:r>
              <a:endParaRPr lang="en-US" sz="1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0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STAT3</a:t>
              </a:r>
              <a:endParaRPr lang="en-US" sz="1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489540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STAT3</a:t>
              </a:r>
              <a:endParaRPr lang="en-US" sz="10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13324" y="5133201"/>
              <a:ext cx="59087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Jak2</a:t>
              </a:r>
              <a:endParaRPr lang="en-US" sz="10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789748" y="5133201"/>
              <a:ext cx="59087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Jak2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66146" y="5133201"/>
              <a:ext cx="59087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Jak2</a:t>
              </a:r>
              <a:endParaRPr lang="en-US" sz="1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66347" y="5133201"/>
              <a:ext cx="59087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Jak2</a:t>
              </a:r>
              <a:endParaRPr lang="en-US" sz="1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813138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STAT4</a:t>
              </a:r>
              <a:endParaRPr lang="en-US" sz="1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572000" y="5133201"/>
              <a:ext cx="59087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Jak1</a:t>
              </a:r>
              <a:endParaRPr lang="en-US" sz="1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172224" y="5133201"/>
              <a:ext cx="59087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Jak1</a:t>
              </a:r>
              <a:endParaRPr lang="en-US" sz="10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24624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STAT1</a:t>
              </a:r>
              <a:endParaRPr lang="en-US" sz="10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571999" y="6047602"/>
              <a:ext cx="731564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STAT1</a:t>
              </a:r>
              <a:endParaRPr lang="en-US" sz="10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83165" y="2362200"/>
              <a:ext cx="74078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IL-23R</a:t>
              </a:r>
              <a:endParaRPr lang="en-US" sz="1000" b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38200" y="2362200"/>
              <a:ext cx="936826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IL-12R</a:t>
              </a:r>
              <a:r>
                <a:rPr lang="el-GR" sz="1000" b="1" dirty="0" smtClean="0"/>
                <a:t>β</a:t>
              </a:r>
              <a:r>
                <a:rPr lang="en-US" sz="1000" b="1" dirty="0" smtClean="0"/>
                <a:t>1</a:t>
              </a:r>
              <a:endParaRPr lang="en-US" sz="1000" b="1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667000" y="2362200"/>
              <a:ext cx="936826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IL-12R</a:t>
              </a:r>
              <a:r>
                <a:rPr lang="el-GR" sz="1000" b="1" dirty="0" smtClean="0"/>
                <a:t>β</a:t>
              </a:r>
              <a:r>
                <a:rPr lang="en-US" sz="1000" b="1" dirty="0" smtClean="0"/>
                <a:t>1</a:t>
              </a:r>
              <a:endParaRPr lang="en-US" sz="1000" b="1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780104" y="2362200"/>
              <a:ext cx="936826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IL-12R</a:t>
              </a:r>
              <a:r>
                <a:rPr lang="el-GR" sz="1000" b="1" dirty="0" smtClean="0"/>
                <a:t>β</a:t>
              </a:r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15897" y="2362200"/>
              <a:ext cx="736177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gp130</a:t>
              </a:r>
              <a:endParaRPr lang="en-US" sz="1000" b="1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540603" y="2362200"/>
              <a:ext cx="740789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IL-27R</a:t>
              </a:r>
              <a:endParaRPr lang="en-US" sz="1000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894903" y="2362200"/>
              <a:ext cx="736177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gp130</a:t>
              </a:r>
              <a:endParaRPr lang="en-US" sz="1000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056703" y="2362200"/>
              <a:ext cx="936826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IL-12R</a:t>
              </a:r>
              <a:r>
                <a:rPr lang="el-GR" sz="1000" b="1" dirty="0" smtClean="0"/>
                <a:t>β</a:t>
              </a:r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  <p:pic>
          <p:nvPicPr>
            <p:cNvPr id="140" name="Picture 5" descr="C:\Users\klau\Desktop\yin-yang-md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1600200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141" name="Picture 6" descr="C:\Users\klau\Desktop\yin-yang-md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62200" y="1600200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142" name="Picture 8" descr="C:\Users\klau\Desktop\yin-yang-1md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38800" y="1600200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143" name="Picture 10" descr="C:\Users\klau\Desktop\yin-yang-md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962400" y="1600200"/>
              <a:ext cx="533400" cy="533400"/>
            </a:xfrm>
            <a:prstGeom prst="rect">
              <a:avLst/>
            </a:prstGeom>
            <a:noFill/>
          </p:spPr>
        </p:pic>
        <p:sp>
          <p:nvSpPr>
            <p:cNvPr id="144" name="TextBox 143"/>
            <p:cNvSpPr txBox="1"/>
            <p:nvPr/>
          </p:nvSpPr>
          <p:spPr>
            <a:xfrm>
              <a:off x="117013" y="1704201"/>
              <a:ext cx="551670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p19</a:t>
              </a:r>
              <a:endParaRPr lang="en-US" sz="1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066799" y="1704201"/>
              <a:ext cx="551670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p40</a:t>
              </a:r>
              <a:endParaRPr lang="en-US" sz="10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904903" y="1704201"/>
              <a:ext cx="551670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p35</a:t>
              </a:r>
              <a:endParaRPr lang="en-US" sz="10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854689" y="1704201"/>
              <a:ext cx="551670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p40</a:t>
              </a:r>
              <a:endParaRPr lang="en-US" sz="10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505101" y="1704201"/>
              <a:ext cx="551670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p28</a:t>
              </a:r>
              <a:endParaRPr lang="en-US" sz="10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454890" y="1704201"/>
              <a:ext cx="588571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Ebi3</a:t>
              </a:r>
              <a:endParaRPr lang="en-US" sz="10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87123" y="1704201"/>
              <a:ext cx="551670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p35</a:t>
              </a:r>
              <a:endParaRPr lang="en-US" sz="1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175430" y="1704201"/>
              <a:ext cx="588571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Ebi3</a:t>
              </a:r>
              <a:endParaRPr lang="en-US" sz="10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82160" y="1295400"/>
              <a:ext cx="637005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IL-23</a:t>
              </a:r>
              <a:endParaRPr lang="en-US" sz="1000" b="1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292199" y="1295400"/>
              <a:ext cx="637005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IL-12</a:t>
              </a:r>
              <a:endParaRPr lang="en-US" sz="10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892400" y="1295400"/>
              <a:ext cx="637005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IL-27</a:t>
              </a:r>
              <a:endParaRPr lang="en-US" sz="10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611359" y="1295400"/>
              <a:ext cx="637005" cy="349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IL-35</a:t>
              </a:r>
              <a:endParaRPr lang="en-US" sz="10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0" y="6476999"/>
              <a:ext cx="6857999" cy="373557"/>
            </a:xfrm>
            <a:prstGeom prst="rect">
              <a:avLst/>
            </a:prstGeom>
            <a:gradFill flip="none" rotWithShape="1">
              <a:gsLst>
                <a:gs pos="0">
                  <a:srgbClr val="7030A0"/>
                </a:gs>
                <a:gs pos="10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Proinflammatory  </a:t>
              </a:r>
              <a:r>
                <a:rPr lang="en-US" sz="1000" dirty="0" smtClean="0"/>
                <a:t>                   			     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Inhibitory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133</TotalTime>
  <Words>176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IL-12 Family of Cytokines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18</cp:revision>
  <dcterms:created xsi:type="dcterms:W3CDTF">2012-04-18T21:07:47Z</dcterms:created>
  <dcterms:modified xsi:type="dcterms:W3CDTF">2013-03-04T21:18:57Z</dcterms:modified>
</cp:coreProperties>
</file>