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095" autoAdjust="0"/>
  </p:normalViewPr>
  <p:slideViewPr>
    <p:cSldViewPr snapToGrid="0">
      <p:cViewPr>
        <p:scale>
          <a:sx n="70" d="100"/>
          <a:sy n="70" d="100"/>
        </p:scale>
        <p:origin x="-2142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41062-7E7C-411F-B0A7-26BAC1B096F6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1B69C-CF21-4546-9331-9A844BBCA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Initial studies suggested Helios was a</a:t>
            </a:r>
            <a:r>
              <a:rPr lang="en-US" baseline="0" dirty="0" smtClean="0"/>
              <a:t> natural Treg specific marker. Gottschalk’s paper contradicts this original notion. </a:t>
            </a:r>
          </a:p>
          <a:p>
            <a:r>
              <a:rPr lang="en-US" baseline="0" dirty="0" smtClean="0"/>
              <a:t>In addition to antigen presenting cell contact, IL-2 and TGF</a:t>
            </a:r>
            <a:r>
              <a:rPr lang="el-GR" baseline="0" dirty="0" smtClean="0">
                <a:latin typeface="Calibri"/>
              </a:rPr>
              <a:t>β</a:t>
            </a:r>
            <a:r>
              <a:rPr lang="en-US" baseline="0" dirty="0" smtClean="0">
                <a:latin typeface="Calibri"/>
              </a:rPr>
              <a:t> were important for generating Helios+ iTreg suppressive activity.</a:t>
            </a:r>
          </a:p>
          <a:p>
            <a:r>
              <a:rPr lang="en-US" baseline="0" dirty="0" smtClean="0">
                <a:latin typeface="Calibri"/>
              </a:rPr>
              <a:t>Helios+ iTregs increase expression of Helios, CD103, and GITR compared to </a:t>
            </a:r>
            <a:r>
              <a:rPr lang="en-US" baseline="0" smtClean="0">
                <a:latin typeface="Calibri"/>
              </a:rPr>
              <a:t>Helios- iTregs.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1B69C-CF21-4546-9331-9A844BBCAF1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9A492-D26A-4BD2-91C6-35C981BAF9B1}" type="datetimeFigureOut">
              <a:rPr lang="en-US" smtClean="0"/>
              <a:pPr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"/>
            <a:ext cx="9144000" cy="1161288"/>
          </a:xfrm>
          <a:prstGeom prst="rect">
            <a:avLst/>
          </a:prstGeom>
          <a:gradFill flip="none" rotWithShape="1">
            <a:gsLst>
              <a:gs pos="12000">
                <a:schemeClr val="tx1">
                  <a:lumMod val="95000"/>
                  <a:lumOff val="5000"/>
                </a:schemeClr>
              </a:gs>
              <a:gs pos="10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614"/>
            <a:ext cx="8229600" cy="99081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Meet the Ikaros Family</a:t>
            </a:r>
            <a:endParaRPr lang="en-US" dirty="0">
              <a:solidFill>
                <a:schemeClr val="bg1"/>
              </a:solidFill>
              <a:latin typeface="Myriad Pro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737" y="6231317"/>
            <a:ext cx="2366665" cy="576470"/>
            <a:chOff x="16737" y="6231317"/>
            <a:chExt cx="2366665" cy="576470"/>
          </a:xfrm>
        </p:grpSpPr>
        <p:pic>
          <p:nvPicPr>
            <p:cNvPr id="5" name="Picture 4" descr="bio dude and logo transparent.png"/>
            <p:cNvPicPr>
              <a:picLocks noChangeAspect="1"/>
            </p:cNvPicPr>
            <p:nvPr/>
          </p:nvPicPr>
          <p:blipFill>
            <a:blip r:embed="rId3" cstate="print"/>
            <a:srcRect r="20139" b="21970"/>
            <a:stretch>
              <a:fillRect/>
            </a:stretch>
          </p:blipFill>
          <p:spPr>
            <a:xfrm>
              <a:off x="16737" y="6231317"/>
              <a:ext cx="2316146" cy="57647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081716" y="63327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®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4599297" y="1392070"/>
            <a:ext cx="454470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The Ikaros family consists of Ikaros, Aiolos, Helios, Eos, and Pegasus.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Ikaros can be found in T and B cells, controlling hematopoietic function, while Aiolos is involved with lymphocyte differentiation.  Functionally, Eos and Pegasus are not as well defined.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Gottschalk </a:t>
            </a:r>
            <a:r>
              <a:rPr lang="en-US" i="1" dirty="0" smtClean="0"/>
              <a:t>et al</a:t>
            </a:r>
            <a:r>
              <a:rPr lang="en-US" dirty="0" smtClean="0"/>
              <a:t>. demonstrated Helios can actually be found in both Tregs and inducible Tregs (iTregs). Helios</a:t>
            </a:r>
            <a:r>
              <a:rPr lang="en-US" baseline="30000" dirty="0" smtClean="0"/>
              <a:t>+</a:t>
            </a:r>
            <a:r>
              <a:rPr lang="en-US" dirty="0" smtClean="0"/>
              <a:t> iTregs required antigen presenting cells for activity and were shown to have more regulatory ability than Helios</a:t>
            </a:r>
            <a:r>
              <a:rPr lang="en-US" baseline="30000" dirty="0" smtClean="0"/>
              <a:t>-</a:t>
            </a:r>
            <a:r>
              <a:rPr lang="en-US" dirty="0" smtClean="0"/>
              <a:t> iTregs.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Adapted from Zabransky, D.J., </a:t>
            </a:r>
            <a:r>
              <a:rPr lang="en-US" i="1" dirty="0" smtClean="0"/>
              <a:t>et al</a:t>
            </a:r>
            <a:r>
              <a:rPr lang="en-US" dirty="0" smtClean="0"/>
              <a:t>. 2012. </a:t>
            </a:r>
            <a:r>
              <a:rPr lang="en-US" i="1" dirty="0" smtClean="0"/>
              <a:t>PLoS ONE</a:t>
            </a:r>
            <a:r>
              <a:rPr lang="en-US" dirty="0" smtClean="0"/>
              <a:t>. 7:e34547 and Gottschalk, R.A., </a:t>
            </a:r>
            <a:r>
              <a:rPr lang="en-US" i="1" dirty="0" smtClean="0"/>
              <a:t>et al</a:t>
            </a:r>
            <a:r>
              <a:rPr lang="en-US" dirty="0" smtClean="0"/>
              <a:t>. 2013. </a:t>
            </a:r>
            <a:r>
              <a:rPr lang="en-US" i="1" dirty="0" smtClean="0"/>
              <a:t>J. Immunol</a:t>
            </a:r>
            <a:r>
              <a:rPr lang="en-US" dirty="0" smtClean="0"/>
              <a:t>. 188:976. </a:t>
            </a:r>
            <a:endParaRPr lang="en-US" dirty="0"/>
          </a:p>
        </p:txBody>
      </p:sp>
      <p:grpSp>
        <p:nvGrpSpPr>
          <p:cNvPr id="313" name="Group 312"/>
          <p:cNvGrpSpPr/>
          <p:nvPr/>
        </p:nvGrpSpPr>
        <p:grpSpPr>
          <a:xfrm>
            <a:off x="402606" y="1378423"/>
            <a:ext cx="3783426" cy="4765169"/>
            <a:chOff x="373460" y="76200"/>
            <a:chExt cx="5803435" cy="7309339"/>
          </a:xfrm>
        </p:grpSpPr>
        <p:pic>
          <p:nvPicPr>
            <p:cNvPr id="282" name="Picture 3" descr="C:\Users\klau\Desktop\Picture1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24000" y="3048000"/>
              <a:ext cx="1374940" cy="1356384"/>
            </a:xfrm>
            <a:prstGeom prst="rect">
              <a:avLst/>
            </a:prstGeom>
            <a:noFill/>
          </p:spPr>
        </p:pic>
        <p:pic>
          <p:nvPicPr>
            <p:cNvPr id="283" name="Picture 4" descr="\\dopus\groups\marketing\Dzung_Files\Web cell pdf\png\dendritic.png"/>
            <p:cNvPicPr>
              <a:picLocks noChangeAspect="1" noChangeArrowheads="1"/>
            </p:cNvPicPr>
            <p:nvPr/>
          </p:nvPicPr>
          <p:blipFill>
            <a:blip r:embed="rId5" cstate="print"/>
            <a:srcRect l="3086" t="13576" r="13789" b="11424"/>
            <a:stretch>
              <a:fillRect/>
            </a:stretch>
          </p:blipFill>
          <p:spPr bwMode="auto">
            <a:xfrm>
              <a:off x="3733800" y="228600"/>
              <a:ext cx="2369126" cy="1603168"/>
            </a:xfrm>
            <a:prstGeom prst="rect">
              <a:avLst/>
            </a:prstGeom>
            <a:noFill/>
          </p:spPr>
        </p:pic>
        <p:pic>
          <p:nvPicPr>
            <p:cNvPr id="284" name="Picture 2" descr="\\dopus\groups\marketing\Dzung_Files\Web cell pdf\png\Treg.png"/>
            <p:cNvPicPr>
              <a:picLocks noChangeAspect="1" noChangeArrowheads="1"/>
            </p:cNvPicPr>
            <p:nvPr/>
          </p:nvPicPr>
          <p:blipFill>
            <a:blip r:embed="rId6" cstate="print"/>
            <a:srcRect l="26966" t="18385" r="24909" b="18281"/>
            <a:stretch>
              <a:fillRect/>
            </a:stretch>
          </p:blipFill>
          <p:spPr bwMode="auto">
            <a:xfrm>
              <a:off x="3810000" y="2971800"/>
              <a:ext cx="1371600" cy="1353787"/>
            </a:xfrm>
            <a:prstGeom prst="rect">
              <a:avLst/>
            </a:prstGeom>
            <a:noFill/>
          </p:spPr>
        </p:pic>
        <p:sp>
          <p:nvSpPr>
            <p:cNvPr id="285" name="TextBox 284"/>
            <p:cNvSpPr txBox="1"/>
            <p:nvPr/>
          </p:nvSpPr>
          <p:spPr>
            <a:xfrm>
              <a:off x="1676401" y="838200"/>
              <a:ext cx="632419" cy="4248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IL-2</a:t>
              </a:r>
            </a:p>
          </p:txBody>
        </p:sp>
        <p:grpSp>
          <p:nvGrpSpPr>
            <p:cNvPr id="286" name="Group 285"/>
            <p:cNvGrpSpPr/>
            <p:nvPr/>
          </p:nvGrpSpPr>
          <p:grpSpPr>
            <a:xfrm>
              <a:off x="373460" y="3269060"/>
              <a:ext cx="1296189" cy="991414"/>
              <a:chOff x="-617140" y="5259190"/>
              <a:chExt cx="1296189" cy="991414"/>
            </a:xfrm>
          </p:grpSpPr>
          <p:sp>
            <p:nvSpPr>
              <p:cNvPr id="287" name="TextBox 286"/>
              <p:cNvSpPr txBox="1"/>
              <p:nvPr/>
            </p:nvSpPr>
            <p:spPr>
              <a:xfrm>
                <a:off x="-236140" y="5259190"/>
                <a:ext cx="915189" cy="9914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Helios</a:t>
                </a:r>
              </a:p>
              <a:p>
                <a:r>
                  <a:rPr lang="en-US" sz="1200" dirty="0" smtClean="0"/>
                  <a:t>CD103</a:t>
                </a:r>
              </a:p>
              <a:p>
                <a:r>
                  <a:rPr lang="en-US" sz="1200" dirty="0" smtClean="0"/>
                  <a:t>GITR</a:t>
                </a:r>
                <a:endParaRPr lang="en-US" sz="1200" dirty="0"/>
              </a:p>
            </p:txBody>
          </p:sp>
          <p:sp>
            <p:nvSpPr>
              <p:cNvPr id="288" name="Down Arrow 287"/>
              <p:cNvSpPr/>
              <p:nvPr/>
            </p:nvSpPr>
            <p:spPr>
              <a:xfrm rot="10800000">
                <a:off x="-617140" y="5369888"/>
                <a:ext cx="457200" cy="609601"/>
              </a:xfrm>
              <a:prstGeom prst="downArrow">
                <a:avLst/>
              </a:prstGeom>
              <a:solidFill>
                <a:srgbClr val="FFD96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sp>
          <p:nvSpPr>
            <p:cNvPr id="289" name="TextBox 288"/>
            <p:cNvSpPr txBox="1"/>
            <p:nvPr/>
          </p:nvSpPr>
          <p:spPr>
            <a:xfrm>
              <a:off x="2531097" y="1676401"/>
              <a:ext cx="1898931" cy="4248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Naïve CD4</a:t>
              </a:r>
              <a:r>
                <a:rPr lang="en-US" sz="1200" baseline="30000" dirty="0" smtClean="0"/>
                <a:t>+</a:t>
              </a:r>
              <a:r>
                <a:rPr lang="en-US" sz="1200" dirty="0" smtClean="0"/>
                <a:t> T cell</a:t>
              </a:r>
              <a:endParaRPr lang="en-US" sz="1200" dirty="0"/>
            </a:p>
          </p:txBody>
        </p:sp>
        <p:pic>
          <p:nvPicPr>
            <p:cNvPr id="290" name="Picture 2" descr="\\dopus\groups\marketing\Dzung_Files\Web cell pdf\png\tcell.png"/>
            <p:cNvPicPr>
              <a:picLocks noChangeAspect="1" noChangeArrowheads="1"/>
            </p:cNvPicPr>
            <p:nvPr/>
          </p:nvPicPr>
          <p:blipFill>
            <a:blip r:embed="rId7" cstate="print"/>
            <a:srcRect l="27617" t="19358" r="26758" b="19809"/>
            <a:stretch>
              <a:fillRect/>
            </a:stretch>
          </p:blipFill>
          <p:spPr bwMode="auto">
            <a:xfrm>
              <a:off x="2590800" y="304800"/>
              <a:ext cx="1366805" cy="1366805"/>
            </a:xfrm>
            <a:prstGeom prst="rect">
              <a:avLst/>
            </a:prstGeom>
            <a:noFill/>
          </p:spPr>
        </p:pic>
        <p:sp>
          <p:nvSpPr>
            <p:cNvPr id="291" name="TextBox 290"/>
            <p:cNvSpPr txBox="1"/>
            <p:nvPr/>
          </p:nvSpPr>
          <p:spPr>
            <a:xfrm>
              <a:off x="4495800" y="1676401"/>
              <a:ext cx="1566786" cy="4248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Dendritic Cell</a:t>
              </a:r>
              <a:endParaRPr lang="en-US" sz="1200" dirty="0"/>
            </a:p>
          </p:txBody>
        </p:sp>
        <p:sp>
          <p:nvSpPr>
            <p:cNvPr id="292" name="TextBox 291"/>
            <p:cNvSpPr txBox="1"/>
            <p:nvPr/>
          </p:nvSpPr>
          <p:spPr>
            <a:xfrm>
              <a:off x="1600201" y="4419600"/>
              <a:ext cx="1470302" cy="4248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Helios</a:t>
              </a:r>
              <a:r>
                <a:rPr lang="en-US" sz="1200" baseline="30000" dirty="0" smtClean="0"/>
                <a:t>+</a:t>
              </a:r>
              <a:r>
                <a:rPr lang="en-US" sz="1200" dirty="0" smtClean="0"/>
                <a:t> iTreg</a:t>
              </a:r>
              <a:endParaRPr lang="en-US" sz="1200" dirty="0"/>
            </a:p>
          </p:txBody>
        </p:sp>
        <p:sp>
          <p:nvSpPr>
            <p:cNvPr id="293" name="TextBox 292"/>
            <p:cNvSpPr txBox="1"/>
            <p:nvPr/>
          </p:nvSpPr>
          <p:spPr>
            <a:xfrm>
              <a:off x="3886200" y="4419600"/>
              <a:ext cx="1440795" cy="4248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Helios</a:t>
              </a:r>
              <a:r>
                <a:rPr lang="en-US" sz="1200" baseline="30000" dirty="0" smtClean="0"/>
                <a:t>-</a:t>
              </a:r>
              <a:r>
                <a:rPr lang="en-US" sz="1200" dirty="0" smtClean="0"/>
                <a:t> iTreg</a:t>
              </a:r>
              <a:endParaRPr lang="en-US" sz="1200" dirty="0"/>
            </a:p>
          </p:txBody>
        </p:sp>
        <p:sp>
          <p:nvSpPr>
            <p:cNvPr id="294" name="Oval 293"/>
            <p:cNvSpPr/>
            <p:nvPr/>
          </p:nvSpPr>
          <p:spPr>
            <a:xfrm>
              <a:off x="2209800" y="914400"/>
              <a:ext cx="228600" cy="22860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95" name="Oval 294"/>
            <p:cNvSpPr/>
            <p:nvPr/>
          </p:nvSpPr>
          <p:spPr>
            <a:xfrm>
              <a:off x="2590800" y="152400"/>
              <a:ext cx="228600" cy="228600"/>
            </a:xfrm>
            <a:prstGeom prst="ellipse">
              <a:avLst/>
            </a:prstGeom>
            <a:solidFill>
              <a:srgbClr val="EBD321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96" name="Rectangle 295"/>
            <p:cNvSpPr/>
            <p:nvPr/>
          </p:nvSpPr>
          <p:spPr>
            <a:xfrm>
              <a:off x="1905001" y="76200"/>
              <a:ext cx="846931" cy="4248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/>
                <a:t>TGF-</a:t>
              </a:r>
              <a:r>
                <a:rPr lang="el-GR" sz="1200" dirty="0" smtClean="0"/>
                <a:t>β</a:t>
              </a:r>
              <a:endParaRPr lang="en-US" sz="1200" dirty="0"/>
            </a:p>
          </p:txBody>
        </p:sp>
        <p:cxnSp>
          <p:nvCxnSpPr>
            <p:cNvPr id="297" name="Straight Arrow Connector 296"/>
            <p:cNvCxnSpPr/>
            <p:nvPr/>
          </p:nvCxnSpPr>
          <p:spPr>
            <a:xfrm flipH="1">
              <a:off x="2438400" y="1981200"/>
              <a:ext cx="609600" cy="9906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8" name="Group 297"/>
            <p:cNvGrpSpPr/>
            <p:nvPr/>
          </p:nvGrpSpPr>
          <p:grpSpPr>
            <a:xfrm rot="1682604">
              <a:off x="3868095" y="4769190"/>
              <a:ext cx="381000" cy="990600"/>
              <a:chOff x="4876800" y="6248400"/>
              <a:chExt cx="228600" cy="838200"/>
            </a:xfrm>
          </p:grpSpPr>
          <p:cxnSp>
            <p:nvCxnSpPr>
              <p:cNvPr id="299" name="Straight Connector 298"/>
              <p:cNvCxnSpPr/>
              <p:nvPr/>
            </p:nvCxnSpPr>
            <p:spPr>
              <a:xfrm>
                <a:off x="4991100" y="6248400"/>
                <a:ext cx="0" cy="8382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Straight Connector 299"/>
              <p:cNvCxnSpPr/>
              <p:nvPr/>
            </p:nvCxnSpPr>
            <p:spPr>
              <a:xfrm>
                <a:off x="4876800" y="7086600"/>
                <a:ext cx="22860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1" name="Group 300"/>
            <p:cNvGrpSpPr/>
            <p:nvPr/>
          </p:nvGrpSpPr>
          <p:grpSpPr>
            <a:xfrm rot="19698651">
              <a:off x="2441585" y="4750628"/>
              <a:ext cx="381000" cy="990600"/>
              <a:chOff x="4876800" y="6248400"/>
              <a:chExt cx="228600" cy="838200"/>
            </a:xfrm>
          </p:grpSpPr>
          <p:cxnSp>
            <p:nvCxnSpPr>
              <p:cNvPr id="302" name="Straight Connector 301"/>
              <p:cNvCxnSpPr/>
              <p:nvPr/>
            </p:nvCxnSpPr>
            <p:spPr>
              <a:xfrm>
                <a:off x="4991100" y="6248400"/>
                <a:ext cx="0" cy="838200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Straight Connector 302"/>
              <p:cNvCxnSpPr/>
              <p:nvPr/>
            </p:nvCxnSpPr>
            <p:spPr>
              <a:xfrm>
                <a:off x="4876800" y="7086600"/>
                <a:ext cx="228600" cy="0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4" name="TextBox 303"/>
            <p:cNvSpPr txBox="1"/>
            <p:nvPr/>
          </p:nvSpPr>
          <p:spPr>
            <a:xfrm>
              <a:off x="504264" y="5105401"/>
              <a:ext cx="2293922" cy="7081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Enhanced</a:t>
              </a:r>
            </a:p>
            <a:p>
              <a:pPr algn="ctr"/>
              <a:r>
                <a:rPr lang="en-US" sz="1200" dirty="0" smtClean="0"/>
                <a:t> Immunosuppression</a:t>
              </a:r>
              <a:endParaRPr lang="en-US" sz="1200" dirty="0"/>
            </a:p>
          </p:txBody>
        </p:sp>
        <p:sp>
          <p:nvSpPr>
            <p:cNvPr id="305" name="TextBox 304"/>
            <p:cNvSpPr txBox="1"/>
            <p:nvPr/>
          </p:nvSpPr>
          <p:spPr>
            <a:xfrm>
              <a:off x="3937069" y="5228511"/>
              <a:ext cx="2239826" cy="4248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Immunosuppression</a:t>
              </a:r>
              <a:endParaRPr lang="en-US" sz="1200" dirty="0"/>
            </a:p>
          </p:txBody>
        </p:sp>
        <p:grpSp>
          <p:nvGrpSpPr>
            <p:cNvPr id="306" name="Group 305"/>
            <p:cNvGrpSpPr/>
            <p:nvPr/>
          </p:nvGrpSpPr>
          <p:grpSpPr>
            <a:xfrm>
              <a:off x="2520461" y="5791200"/>
              <a:ext cx="1899139" cy="1594339"/>
              <a:chOff x="2743200" y="7239000"/>
              <a:chExt cx="1899139" cy="1594339"/>
            </a:xfrm>
          </p:grpSpPr>
          <p:pic>
            <p:nvPicPr>
              <p:cNvPr id="307" name="Picture 2" descr="\\dopus\groups\marketing\Dzung_Files\Web cell pdf\png\tcell.png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 l="27617" t="19358" r="26758" b="19809"/>
              <a:stretch>
                <a:fillRect/>
              </a:stretch>
            </p:blipFill>
            <p:spPr bwMode="auto">
              <a:xfrm>
                <a:off x="3124200" y="7772400"/>
                <a:ext cx="756139" cy="756139"/>
              </a:xfrm>
              <a:prstGeom prst="rect">
                <a:avLst/>
              </a:prstGeom>
              <a:noFill/>
            </p:spPr>
          </p:pic>
          <p:pic>
            <p:nvPicPr>
              <p:cNvPr id="308" name="Picture 2" descr="\\dopus\groups\marketing\Dzung_Files\Web cell pdf\png\tcell.png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 l="27617" t="19358" r="26758" b="19809"/>
              <a:stretch>
                <a:fillRect/>
              </a:stretch>
            </p:blipFill>
            <p:spPr bwMode="auto">
              <a:xfrm>
                <a:off x="2743200" y="8077200"/>
                <a:ext cx="756139" cy="756139"/>
              </a:xfrm>
              <a:prstGeom prst="rect">
                <a:avLst/>
              </a:prstGeom>
              <a:noFill/>
            </p:spPr>
          </p:pic>
          <p:pic>
            <p:nvPicPr>
              <p:cNvPr id="309" name="Picture 2" descr="\\dopus\groups\marketing\Dzung_Files\Web cell pdf\png\tcell.png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 l="27617" t="19358" r="26758" b="19809"/>
              <a:stretch>
                <a:fillRect/>
              </a:stretch>
            </p:blipFill>
            <p:spPr bwMode="auto">
              <a:xfrm>
                <a:off x="3886200" y="7848600"/>
                <a:ext cx="756139" cy="756139"/>
              </a:xfrm>
              <a:prstGeom prst="rect">
                <a:avLst/>
              </a:prstGeom>
              <a:noFill/>
            </p:spPr>
          </p:pic>
          <p:pic>
            <p:nvPicPr>
              <p:cNvPr id="310" name="Picture 2" descr="\\dopus\groups\marketing\Dzung_Files\Web cell pdf\png\tcell.png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 l="27617" t="19358" r="26758" b="19809"/>
              <a:stretch>
                <a:fillRect/>
              </a:stretch>
            </p:blipFill>
            <p:spPr bwMode="auto">
              <a:xfrm>
                <a:off x="3657600" y="7315200"/>
                <a:ext cx="756139" cy="756139"/>
              </a:xfrm>
              <a:prstGeom prst="rect">
                <a:avLst/>
              </a:prstGeom>
              <a:noFill/>
            </p:spPr>
          </p:pic>
          <p:pic>
            <p:nvPicPr>
              <p:cNvPr id="311" name="Picture 2" descr="\\dopus\groups\marketing\Dzung_Files\Web cell pdf\png\tcell.png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 l="27617" t="19358" r="26758" b="19809"/>
              <a:stretch>
                <a:fillRect/>
              </a:stretch>
            </p:blipFill>
            <p:spPr bwMode="auto">
              <a:xfrm>
                <a:off x="2743200" y="7239000"/>
                <a:ext cx="756139" cy="756139"/>
              </a:xfrm>
              <a:prstGeom prst="rect">
                <a:avLst/>
              </a:prstGeom>
              <a:noFill/>
            </p:spPr>
          </p:pic>
        </p:grpSp>
        <p:cxnSp>
          <p:nvCxnSpPr>
            <p:cNvPr id="312" name="Straight Arrow Connector 311"/>
            <p:cNvCxnSpPr/>
            <p:nvPr/>
          </p:nvCxnSpPr>
          <p:spPr>
            <a:xfrm>
              <a:off x="3505200" y="1981200"/>
              <a:ext cx="609600" cy="9906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BL_Template1</Template>
  <TotalTime>184</TotalTime>
  <Words>205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BL_Template1</vt:lpstr>
      <vt:lpstr>Meet the Ikaros Family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Tactical Marketing Plan Winter 2010</dc:title>
  <dc:creator>Dzung Nguyen</dc:creator>
  <cp:lastModifiedBy>klau</cp:lastModifiedBy>
  <cp:revision>23</cp:revision>
  <dcterms:created xsi:type="dcterms:W3CDTF">2012-04-18T21:07:47Z</dcterms:created>
  <dcterms:modified xsi:type="dcterms:W3CDTF">2013-03-04T22:30:12Z</dcterms:modified>
</cp:coreProperties>
</file>