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095" autoAdjust="0"/>
  </p:normalViewPr>
  <p:slideViewPr>
    <p:cSldViewPr snapToGrid="0">
      <p:cViewPr>
        <p:scale>
          <a:sx n="80" d="100"/>
          <a:sy n="80" d="100"/>
        </p:scale>
        <p:origin x="-184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41062-7E7C-411F-B0A7-26BAC1B096F6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1B69C-CF21-4546-9331-9A844BBCA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1B69C-CF21-4546-9331-9A844BBCAF1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9144000" cy="116128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614"/>
            <a:ext cx="8229600" cy="99081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NK Cells Fighting Cancer</a:t>
            </a:r>
            <a:endParaRPr lang="en-US" dirty="0">
              <a:solidFill>
                <a:schemeClr val="bg1"/>
              </a:solidFill>
              <a:latin typeface="Myriad Pro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737" y="6231317"/>
            <a:ext cx="2366665" cy="576470"/>
            <a:chOff x="16737" y="6231317"/>
            <a:chExt cx="2366665" cy="576470"/>
          </a:xfrm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3" cstate="print"/>
            <a:srcRect r="20139" b="21970"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4785757" y="1626922"/>
            <a:ext cx="435824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NK cells are stimulated by Yac-1 cells due to their lack of MHC I expression.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NK cells lyse immature dendritic cells with </a:t>
            </a:r>
            <a:r>
              <a:rPr lang="en-US" dirty="0" err="1" smtClean="0"/>
              <a:t>perforin</a:t>
            </a:r>
            <a:r>
              <a:rPr lang="en-US" dirty="0" smtClean="0"/>
              <a:t>. Therefore, only mature dendritic cells survive. Mature dendritic cells then promote a Th1 response.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Mice were protected from injected carcinomas if they were treated with Yac-1 cells first, meaning NK cells could potentially help fight back against cancer.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Adapted from: </a:t>
            </a:r>
            <a:r>
              <a:rPr lang="en-US" dirty="0" err="1" smtClean="0"/>
              <a:t>Morandi</a:t>
            </a:r>
            <a:r>
              <a:rPr lang="en-US" dirty="0" smtClean="0"/>
              <a:t>, </a:t>
            </a:r>
            <a:r>
              <a:rPr lang="en-US" i="1" dirty="0" smtClean="0"/>
              <a:t>et al</a:t>
            </a:r>
            <a:r>
              <a:rPr lang="en-US" dirty="0" smtClean="0"/>
              <a:t>. 2012. </a:t>
            </a:r>
            <a:r>
              <a:rPr lang="en-US" i="1" dirty="0" smtClean="0"/>
              <a:t>PLoS One</a:t>
            </a:r>
            <a:r>
              <a:rPr lang="en-US" dirty="0" smtClean="0"/>
              <a:t>. 7: e39170.</a:t>
            </a:r>
          </a:p>
        </p:txBody>
      </p:sp>
      <p:grpSp>
        <p:nvGrpSpPr>
          <p:cNvPr id="255" name="Group 254"/>
          <p:cNvGrpSpPr/>
          <p:nvPr/>
        </p:nvGrpSpPr>
        <p:grpSpPr>
          <a:xfrm>
            <a:off x="11874" y="371623"/>
            <a:ext cx="4868883" cy="5969800"/>
            <a:chOff x="0" y="0"/>
            <a:chExt cx="6750936" cy="8546334"/>
          </a:xfrm>
        </p:grpSpPr>
        <p:sp>
          <p:nvSpPr>
            <p:cNvPr id="230" name="16-Point Star 229"/>
            <p:cNvSpPr/>
            <p:nvPr/>
          </p:nvSpPr>
          <p:spPr>
            <a:xfrm>
              <a:off x="2743200" y="6858000"/>
              <a:ext cx="1524000" cy="1371600"/>
            </a:xfrm>
            <a:prstGeom prst="star16">
              <a:avLst/>
            </a:prstGeom>
            <a:solidFill>
              <a:schemeClr val="accent2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pic>
          <p:nvPicPr>
            <p:cNvPr id="231" name="Picture 3" descr="\\dopus\groups\marketing\Dzung_Files\Web cell pdf\png\dendritic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rgbClr val="00B050">
                  <a:tint val="45000"/>
                  <a:satMod val="400000"/>
                </a:srgbClr>
              </a:duotone>
            </a:blip>
            <a:srcRect t="13777" r="14470" b="10991"/>
            <a:stretch>
              <a:fillRect/>
            </a:stretch>
          </p:blipFill>
          <p:spPr bwMode="auto">
            <a:xfrm>
              <a:off x="2286000" y="3962400"/>
              <a:ext cx="2048669" cy="1351642"/>
            </a:xfrm>
            <a:prstGeom prst="rect">
              <a:avLst/>
            </a:prstGeom>
            <a:noFill/>
          </p:spPr>
        </p:pic>
        <p:pic>
          <p:nvPicPr>
            <p:cNvPr id="232" name="Picture 4" descr="\\dopus\groups\marketing\Dzung_Files\Web cell pdf\png\Th1.png"/>
            <p:cNvPicPr>
              <a:picLocks noChangeAspect="1" noChangeArrowheads="1"/>
            </p:cNvPicPr>
            <p:nvPr/>
          </p:nvPicPr>
          <p:blipFill>
            <a:blip r:embed="rId5" cstate="print"/>
            <a:srcRect l="25450" t="13777" r="26831" b="17492"/>
            <a:stretch>
              <a:fillRect/>
            </a:stretch>
          </p:blipFill>
          <p:spPr bwMode="auto">
            <a:xfrm>
              <a:off x="3048000" y="4953000"/>
              <a:ext cx="838200" cy="905544"/>
            </a:xfrm>
            <a:prstGeom prst="rect">
              <a:avLst/>
            </a:prstGeom>
            <a:noFill/>
          </p:spPr>
        </p:pic>
        <p:pic>
          <p:nvPicPr>
            <p:cNvPr id="233" name="Picture 5" descr="\\dopus\groups\marketing\Dzung_Files\Web cell pdf\png\Embryo-Stem.png"/>
            <p:cNvPicPr>
              <a:picLocks noChangeAspect="1" noChangeArrowheads="1"/>
            </p:cNvPicPr>
            <p:nvPr/>
          </p:nvPicPr>
          <p:blipFill>
            <a:blip r:embed="rId6" cstate="print"/>
            <a:srcRect l="26250" t="20000" r="25625" b="20833"/>
            <a:stretch>
              <a:fillRect/>
            </a:stretch>
          </p:blipFill>
          <p:spPr bwMode="auto">
            <a:xfrm>
              <a:off x="3013614" y="1400671"/>
              <a:ext cx="977900" cy="901700"/>
            </a:xfrm>
            <a:prstGeom prst="rect">
              <a:avLst/>
            </a:prstGeom>
            <a:noFill/>
          </p:spPr>
        </p:pic>
        <p:pic>
          <p:nvPicPr>
            <p:cNvPr id="234" name="Picture 2" descr="\\dopus\groups\marketing\Dzung_Files\Web cell pdf\png\NK.png"/>
            <p:cNvPicPr>
              <a:picLocks noChangeAspect="1" noChangeArrowheads="1"/>
            </p:cNvPicPr>
            <p:nvPr/>
          </p:nvPicPr>
          <p:blipFill>
            <a:blip r:embed="rId7" cstate="print"/>
            <a:srcRect l="18650" t="10062" r="18650" b="10062"/>
            <a:stretch>
              <a:fillRect/>
            </a:stretch>
          </p:blipFill>
          <p:spPr bwMode="auto">
            <a:xfrm>
              <a:off x="2937414" y="2108199"/>
              <a:ext cx="1143000" cy="1092201"/>
            </a:xfrm>
            <a:prstGeom prst="rect">
              <a:avLst/>
            </a:prstGeom>
            <a:noFill/>
          </p:spPr>
        </p:pic>
        <p:sp>
          <p:nvSpPr>
            <p:cNvPr id="235" name="Oval 234"/>
            <p:cNvSpPr/>
            <p:nvPr/>
          </p:nvSpPr>
          <p:spPr>
            <a:xfrm>
              <a:off x="3429000" y="3886200"/>
              <a:ext cx="152400" cy="1524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4038600" y="1574799"/>
              <a:ext cx="1095408" cy="392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Yac-1 Cell</a:t>
              </a:r>
              <a:endParaRPr lang="en-US" sz="1000" dirty="0"/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4038600" y="2590800"/>
              <a:ext cx="885638" cy="392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NK Cell</a:t>
              </a:r>
              <a:endParaRPr lang="en-US" sz="1000" dirty="0"/>
            </a:p>
          </p:txBody>
        </p:sp>
        <p:grpSp>
          <p:nvGrpSpPr>
            <p:cNvPr id="238" name="Group 237"/>
            <p:cNvGrpSpPr/>
            <p:nvPr/>
          </p:nvGrpSpPr>
          <p:grpSpPr>
            <a:xfrm>
              <a:off x="0" y="1905000"/>
              <a:ext cx="2785813" cy="1764534"/>
              <a:chOff x="-762000" y="2819400"/>
              <a:chExt cx="2785813" cy="1764534"/>
            </a:xfrm>
          </p:grpSpPr>
          <p:sp>
            <p:nvSpPr>
              <p:cNvPr id="239" name="16-Point Star 238"/>
              <p:cNvSpPr/>
              <p:nvPr/>
            </p:nvSpPr>
            <p:spPr>
              <a:xfrm>
                <a:off x="-304800" y="2819400"/>
                <a:ext cx="1524000" cy="1371600"/>
              </a:xfrm>
              <a:prstGeom prst="star16">
                <a:avLst/>
              </a:prstGeom>
              <a:solidFill>
                <a:srgbClr val="FFC000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pic>
            <p:nvPicPr>
              <p:cNvPr id="240" name="Picture 3" descr="\\dopus\groups\marketing\Dzung_Files\Web cell pdf\png\dendritic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t="13777" r="14470" b="10991"/>
              <a:stretch>
                <a:fillRect/>
              </a:stretch>
            </p:blipFill>
            <p:spPr bwMode="auto">
              <a:xfrm>
                <a:off x="-762000" y="2895600"/>
                <a:ext cx="2048669" cy="1351642"/>
              </a:xfrm>
              <a:prstGeom prst="rect">
                <a:avLst/>
              </a:prstGeom>
              <a:noFill/>
            </p:spPr>
          </p:pic>
          <p:sp>
            <p:nvSpPr>
              <p:cNvPr id="241" name="TextBox 240"/>
              <p:cNvSpPr txBox="1"/>
              <p:nvPr/>
            </p:nvSpPr>
            <p:spPr>
              <a:xfrm>
                <a:off x="-685799" y="4191000"/>
                <a:ext cx="2709612" cy="3929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Immature Dendritic Cell </a:t>
                </a:r>
                <a:r>
                  <a:rPr lang="en-US" sz="1000" dirty="0" err="1" smtClean="0"/>
                  <a:t>Lysis</a:t>
                </a:r>
                <a:endParaRPr lang="en-US" sz="1000" dirty="0"/>
              </a:p>
            </p:txBody>
          </p:sp>
        </p:grpSp>
        <p:sp>
          <p:nvSpPr>
            <p:cNvPr id="242" name="TextBox 241"/>
            <p:cNvSpPr txBox="1"/>
            <p:nvPr/>
          </p:nvSpPr>
          <p:spPr>
            <a:xfrm>
              <a:off x="838200" y="4419600"/>
              <a:ext cx="2075186" cy="392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Mature Dendritic Cell</a:t>
              </a:r>
              <a:endParaRPr lang="en-US" sz="1000" dirty="0"/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1820008" y="5410200"/>
              <a:ext cx="957267" cy="392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Th1 Cell</a:t>
              </a:r>
              <a:endParaRPr lang="en-US" sz="1000" dirty="0"/>
            </a:p>
          </p:txBody>
        </p:sp>
        <p:sp>
          <p:nvSpPr>
            <p:cNvPr id="244" name="TextBox 243"/>
            <p:cNvSpPr txBox="1"/>
            <p:nvPr/>
          </p:nvSpPr>
          <p:spPr>
            <a:xfrm>
              <a:off x="1858292" y="2153338"/>
              <a:ext cx="1344481" cy="392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 smtClean="0"/>
                <a:t>Perforin</a:t>
              </a:r>
              <a:endParaRPr lang="en-US" sz="1000" dirty="0"/>
            </a:p>
          </p:txBody>
        </p:sp>
        <p:sp>
          <p:nvSpPr>
            <p:cNvPr id="245" name="TextBox 244"/>
            <p:cNvSpPr txBox="1"/>
            <p:nvPr/>
          </p:nvSpPr>
          <p:spPr>
            <a:xfrm>
              <a:off x="2436479" y="8153400"/>
              <a:ext cx="2251700" cy="392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</a:rPr>
                <a:t>Tumor Cell Destruction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246" name="Straight Arrow Connector 245"/>
            <p:cNvCxnSpPr/>
            <p:nvPr/>
          </p:nvCxnSpPr>
          <p:spPr>
            <a:xfrm flipH="1">
              <a:off x="2362200" y="26670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Arrow Connector 246"/>
            <p:cNvCxnSpPr/>
            <p:nvPr/>
          </p:nvCxnSpPr>
          <p:spPr>
            <a:xfrm>
              <a:off x="3505200" y="3124200"/>
              <a:ext cx="0" cy="685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Arrow Connector 247"/>
            <p:cNvCxnSpPr/>
            <p:nvPr/>
          </p:nvCxnSpPr>
          <p:spPr>
            <a:xfrm>
              <a:off x="3505200" y="5791200"/>
              <a:ext cx="0" cy="609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9" name="Oval 248"/>
            <p:cNvSpPr/>
            <p:nvPr/>
          </p:nvSpPr>
          <p:spPr>
            <a:xfrm>
              <a:off x="3429000" y="6553200"/>
              <a:ext cx="152400" cy="15240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250" name="TextBox 249"/>
            <p:cNvSpPr txBox="1"/>
            <p:nvPr/>
          </p:nvSpPr>
          <p:spPr>
            <a:xfrm>
              <a:off x="3505993" y="6382246"/>
              <a:ext cx="770404" cy="392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IFN</a:t>
              </a:r>
              <a:r>
                <a:rPr lang="el-GR" sz="1000" dirty="0" smtClean="0"/>
                <a:t>γ</a:t>
              </a:r>
              <a:endParaRPr lang="en-US" sz="1000" dirty="0"/>
            </a:p>
          </p:txBody>
        </p:sp>
        <p:sp>
          <p:nvSpPr>
            <p:cNvPr id="251" name="Oval 250"/>
            <p:cNvSpPr/>
            <p:nvPr/>
          </p:nvSpPr>
          <p:spPr>
            <a:xfrm>
              <a:off x="2133600" y="25908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252" name="TextBox 251"/>
            <p:cNvSpPr txBox="1"/>
            <p:nvPr/>
          </p:nvSpPr>
          <p:spPr>
            <a:xfrm>
              <a:off x="3657600" y="3733801"/>
              <a:ext cx="3093336" cy="392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TNF</a:t>
              </a:r>
              <a:r>
                <a:rPr lang="el-GR" sz="1000" dirty="0" smtClean="0"/>
                <a:t>α</a:t>
              </a:r>
              <a:r>
                <a:rPr lang="en-US" sz="1000" dirty="0" smtClean="0"/>
                <a:t>, Proinflammatory Cytokines</a:t>
              </a:r>
              <a:endParaRPr lang="en-US" sz="1000" dirty="0"/>
            </a:p>
          </p:txBody>
        </p:sp>
        <p:sp>
          <p:nvSpPr>
            <p:cNvPr id="253" name="TextBox 252"/>
            <p:cNvSpPr txBox="1"/>
            <p:nvPr/>
          </p:nvSpPr>
          <p:spPr>
            <a:xfrm>
              <a:off x="0" y="0"/>
              <a:ext cx="5105401" cy="392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00" dirty="0"/>
            </a:p>
          </p:txBody>
        </p:sp>
        <p:pic>
          <p:nvPicPr>
            <p:cNvPr id="254" name="Picture 2" descr="C:\Users\klau\Desktop\Picture1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590800" y="7010400"/>
              <a:ext cx="1819298" cy="11430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144</TotalTime>
  <Words>115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NK Cells Fighting Cancer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klau</cp:lastModifiedBy>
  <cp:revision>19</cp:revision>
  <dcterms:created xsi:type="dcterms:W3CDTF">2012-04-18T21:07:47Z</dcterms:created>
  <dcterms:modified xsi:type="dcterms:W3CDTF">2013-03-04T22:31:02Z</dcterms:modified>
</cp:coreProperties>
</file>