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691" autoAdjust="0"/>
  </p:normalViewPr>
  <p:slideViewPr>
    <p:cSldViewPr snapToGrid="0">
      <p:cViewPr varScale="1">
        <p:scale>
          <a:sx n="110" d="100"/>
          <a:sy n="110" d="100"/>
        </p:scale>
        <p:origin x="-4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"/>
            <a:ext cx="9144000" cy="1161288"/>
          </a:xfrm>
          <a:prstGeom prst="rect">
            <a:avLst/>
          </a:prstGeom>
          <a:gradFill flip="none" rotWithShape="1">
            <a:gsLst>
              <a:gs pos="12000">
                <a:schemeClr val="tx1">
                  <a:lumMod val="95000"/>
                  <a:lumOff val="5000"/>
                </a:schemeClr>
              </a:gs>
              <a:gs pos="10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614"/>
            <a:ext cx="8229600" cy="990810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  <a:latin typeface="Myriad Pro" pitchFamily="34" charset="0"/>
              </a:rPr>
              <a:t>Phycobiliprotein</a:t>
            </a:r>
            <a:r>
              <a:rPr lang="en-US" dirty="0" smtClean="0">
                <a:solidFill>
                  <a:schemeClr val="bg1"/>
                </a:solidFill>
                <a:latin typeface="Myriad Pro" pitchFamily="34" charset="0"/>
              </a:rPr>
              <a:t>: </a:t>
            </a:r>
            <a:r>
              <a:rPr lang="en-US" dirty="0" err="1" smtClean="0">
                <a:solidFill>
                  <a:schemeClr val="bg1"/>
                </a:solidFill>
                <a:latin typeface="Myriad Pro" pitchFamily="34" charset="0"/>
              </a:rPr>
              <a:t>Allophycocyanin</a:t>
            </a:r>
            <a:endParaRPr lang="en-US" dirty="0" smtClean="0">
              <a:solidFill>
                <a:schemeClr val="bg1"/>
              </a:solidFill>
              <a:latin typeface="Myriad Pro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6737" y="6231317"/>
            <a:ext cx="2366665" cy="576470"/>
            <a:chOff x="16737" y="6231317"/>
            <a:chExt cx="2366665" cy="576470"/>
          </a:xfrm>
        </p:grpSpPr>
        <p:pic>
          <p:nvPicPr>
            <p:cNvPr id="5" name="Picture 4" descr="bio dude and logo transparent.png"/>
            <p:cNvPicPr>
              <a:picLocks noChangeAspect="1"/>
            </p:cNvPicPr>
            <p:nvPr/>
          </p:nvPicPr>
          <p:blipFill>
            <a:blip r:embed="rId2" cstate="print"/>
            <a:srcRect r="20139" b="21970"/>
            <a:stretch>
              <a:fillRect/>
            </a:stretch>
          </p:blipFill>
          <p:spPr>
            <a:xfrm>
              <a:off x="16737" y="6231317"/>
              <a:ext cx="2316146" cy="57647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2081716" y="633270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7030A0"/>
                  </a:solidFill>
                </a:rPr>
                <a:t>®</a:t>
              </a:r>
              <a:endParaRPr lang="en-US" dirty="0">
                <a:solidFill>
                  <a:srgbClr val="7030A0"/>
                </a:solidFill>
              </a:endParaRPr>
            </a:p>
          </p:txBody>
        </p:sp>
      </p:grp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709" y="1309329"/>
            <a:ext cx="2578100" cy="25781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3156278" y="1319482"/>
            <a:ext cx="5737555" cy="186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2880" indent="-182880" eaLnBrk="0" hangingPunct="0">
              <a:spcBef>
                <a:spcPts val="600"/>
              </a:spcBef>
              <a:buFontTx/>
              <a:buChar char="•"/>
            </a:pPr>
            <a:r>
              <a:rPr lang="en-US" sz="2000" dirty="0" smtClean="0"/>
              <a:t>Large </a:t>
            </a:r>
            <a:r>
              <a:rPr lang="en-US" sz="2000" dirty="0"/>
              <a:t>multi-subunit, globular </a:t>
            </a:r>
            <a:r>
              <a:rPr lang="en-US" sz="2000" dirty="0" smtClean="0"/>
              <a:t>(~110 </a:t>
            </a:r>
            <a:r>
              <a:rPr lang="en-US" sz="2000" dirty="0" err="1"/>
              <a:t>kDa</a:t>
            </a:r>
            <a:r>
              <a:rPr lang="en-US" sz="2000" dirty="0" smtClean="0"/>
              <a:t>) </a:t>
            </a:r>
            <a:r>
              <a:rPr lang="en-US" sz="2000" dirty="0" smtClean="0"/>
              <a:t>protein derived </a:t>
            </a:r>
            <a:r>
              <a:rPr lang="en-US" sz="2000" dirty="0" smtClean="0"/>
              <a:t>from algae.</a:t>
            </a:r>
          </a:p>
          <a:p>
            <a:pPr marL="182880" indent="-182880" eaLnBrk="0" hangingPunct="0">
              <a:spcBef>
                <a:spcPts val="600"/>
              </a:spcBef>
              <a:buFontTx/>
              <a:buChar char="•"/>
            </a:pPr>
            <a:r>
              <a:rPr lang="en-US" sz="2000" dirty="0" smtClean="0"/>
              <a:t>6 </a:t>
            </a:r>
            <a:r>
              <a:rPr lang="en-US" sz="2000" dirty="0" err="1" smtClean="0"/>
              <a:t>chromophores</a:t>
            </a:r>
            <a:r>
              <a:rPr lang="en-US" sz="2000" dirty="0" smtClean="0"/>
              <a:t> </a:t>
            </a:r>
            <a:r>
              <a:rPr lang="en-US" sz="2000" dirty="0" smtClean="0"/>
              <a:t>per </a:t>
            </a:r>
            <a:r>
              <a:rPr lang="en-US" sz="2000" dirty="0" smtClean="0"/>
              <a:t>molecule</a:t>
            </a:r>
          </a:p>
          <a:p>
            <a:pPr marL="182880" indent="-182880" eaLnBrk="0" hangingPunct="0">
              <a:spcBef>
                <a:spcPts val="600"/>
              </a:spcBef>
              <a:buFontTx/>
              <a:buChar char="•"/>
            </a:pPr>
            <a:r>
              <a:rPr lang="en-US" sz="2000" dirty="0" smtClean="0"/>
              <a:t>High quantum yield (bright)</a:t>
            </a:r>
          </a:p>
          <a:p>
            <a:pPr marL="182880" indent="-182880" eaLnBrk="0" hangingPunct="0">
              <a:spcBef>
                <a:spcPts val="600"/>
              </a:spcBef>
              <a:buFontTx/>
              <a:buChar char="•"/>
            </a:pPr>
            <a:r>
              <a:rPr lang="en-US" sz="2000" dirty="0" smtClean="0"/>
              <a:t>Ex = 633 nm, </a:t>
            </a:r>
            <a:r>
              <a:rPr lang="en-US" sz="2000" dirty="0" err="1" smtClean="0"/>
              <a:t>Em</a:t>
            </a:r>
            <a:r>
              <a:rPr lang="en-US" sz="2000" dirty="0" smtClean="0"/>
              <a:t> </a:t>
            </a:r>
            <a:r>
              <a:rPr lang="en-US" sz="2000" dirty="0" smtClean="0"/>
              <a:t>= 660 nm</a:t>
            </a:r>
            <a:endParaRPr lang="en-US" sz="2000" dirty="0" smtClean="0"/>
          </a:p>
        </p:txBody>
      </p:sp>
      <p:sp>
        <p:nvSpPr>
          <p:cNvPr id="21" name="Text Box 11"/>
          <p:cNvSpPr txBox="1">
            <a:spLocks noChangeArrowheads="1"/>
          </p:cNvSpPr>
          <p:nvPr/>
        </p:nvSpPr>
        <p:spPr bwMode="black">
          <a:xfrm>
            <a:off x="226593" y="3989536"/>
            <a:ext cx="270827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92100" indent="-292100">
              <a:spcBef>
                <a:spcPct val="50000"/>
              </a:spcBef>
              <a:spcAft>
                <a:spcPct val="5000"/>
              </a:spcAft>
            </a:pPr>
            <a:r>
              <a:rPr lang="en-US" sz="2000" b="1" dirty="0"/>
              <a:t>Why use </a:t>
            </a:r>
            <a:r>
              <a:rPr lang="en-US" sz="2000" b="1" dirty="0" smtClean="0"/>
              <a:t>APC?</a:t>
            </a:r>
            <a:endParaRPr lang="en-US" sz="2000" b="1" dirty="0"/>
          </a:p>
        </p:txBody>
      </p:sp>
      <p:sp>
        <p:nvSpPr>
          <p:cNvPr id="22" name="Text Box 12"/>
          <p:cNvSpPr txBox="1">
            <a:spLocks noChangeArrowheads="1"/>
          </p:cNvSpPr>
          <p:nvPr/>
        </p:nvSpPr>
        <p:spPr bwMode="black">
          <a:xfrm>
            <a:off x="3411866" y="2889520"/>
            <a:ext cx="4591539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92100" indent="-292100" algn="ctr">
              <a:spcBef>
                <a:spcPct val="50000"/>
              </a:spcBef>
              <a:spcAft>
                <a:spcPct val="5000"/>
              </a:spcAft>
            </a:pPr>
            <a:endParaRPr lang="en-US" sz="2000" b="1"/>
          </a:p>
        </p:txBody>
      </p:sp>
      <p:sp>
        <p:nvSpPr>
          <p:cNvPr id="24" name="Text Box 14"/>
          <p:cNvSpPr txBox="1">
            <a:spLocks noChangeArrowheads="1"/>
          </p:cNvSpPr>
          <p:nvPr/>
        </p:nvSpPr>
        <p:spPr bwMode="black">
          <a:xfrm>
            <a:off x="200506" y="4373866"/>
            <a:ext cx="3068906" cy="9233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92100" indent="-292100">
              <a:spcBef>
                <a:spcPts val="600"/>
              </a:spcBef>
              <a:buFontTx/>
              <a:buChar char="•"/>
            </a:pPr>
            <a:r>
              <a:rPr lang="en-US" dirty="0"/>
              <a:t>High QY and EC make it an intense, efficient donor molecule for </a:t>
            </a:r>
            <a:r>
              <a:rPr lang="en-US" dirty="0" smtClean="0"/>
              <a:t>FRET.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7049" y="3827275"/>
            <a:ext cx="5271190" cy="234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_Templat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BL_Template1</Template>
  <TotalTime>71</TotalTime>
  <Words>55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BL_Template1</vt:lpstr>
      <vt:lpstr>Phycobiliprotein: Allophycocyanin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 Tactical Marketing Plan Winter 2010</dc:title>
  <dc:creator>Dzung Nguyen</dc:creator>
  <cp:lastModifiedBy>Dzung Nguyen</cp:lastModifiedBy>
  <cp:revision>7</cp:revision>
  <dcterms:created xsi:type="dcterms:W3CDTF">2012-04-18T21:07:47Z</dcterms:created>
  <dcterms:modified xsi:type="dcterms:W3CDTF">2012-06-27T18:02:17Z</dcterms:modified>
</cp:coreProperties>
</file>