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84" autoAdjust="0"/>
  </p:normalViewPr>
  <p:slideViewPr>
    <p:cSldViewPr snapToGrid="0">
      <p:cViewPr>
        <p:scale>
          <a:sx n="100" d="100"/>
          <a:sy n="100" d="100"/>
        </p:scale>
        <p:origin x="-35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" pitchFamily="34" charset="0"/>
              </a:rPr>
              <a:t>Trapping Intracellular Cytokines</a:t>
            </a: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65" name="TextBox 3"/>
          <p:cNvSpPr txBox="1">
            <a:spLocks noChangeArrowheads="1"/>
          </p:cNvSpPr>
          <p:nvPr/>
        </p:nvSpPr>
        <p:spPr bwMode="auto">
          <a:xfrm>
            <a:off x="2933700" y="1521746"/>
            <a:ext cx="59817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Cytokines are rapidly secreted upon expression which results in</a:t>
            </a:r>
            <a:r>
              <a:rPr lang="en-US" sz="2000" dirty="0" smtClean="0">
                <a:sym typeface="Wingdings" pitchFamily="2" charset="2"/>
              </a:rPr>
              <a:t> low / not detectable intracellular concentrations.</a:t>
            </a:r>
          </a:p>
        </p:txBody>
      </p:sp>
      <p:grpSp>
        <p:nvGrpSpPr>
          <p:cNvPr id="69" name="Group 11"/>
          <p:cNvGrpSpPr/>
          <p:nvPr/>
        </p:nvGrpSpPr>
        <p:grpSpPr>
          <a:xfrm>
            <a:off x="1593523" y="1756532"/>
            <a:ext cx="892501" cy="811532"/>
            <a:chOff x="807122" y="1854830"/>
            <a:chExt cx="846707" cy="7698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grpSpPr>
        <p:sp>
          <p:nvSpPr>
            <p:cNvPr id="71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2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70" name="Oval 69"/>
          <p:cNvSpPr/>
          <p:nvPr/>
        </p:nvSpPr>
        <p:spPr>
          <a:xfrm rot="17760000">
            <a:off x="1747918" y="1976979"/>
            <a:ext cx="99361" cy="106202"/>
          </a:xfrm>
          <a:prstGeom prst="ellipse">
            <a:avLst/>
          </a:prstGeom>
          <a:solidFill>
            <a:srgbClr val="FF0000"/>
          </a:solidFill>
          <a:ln w="127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7760000">
            <a:off x="1062118" y="1872205"/>
            <a:ext cx="99361" cy="106202"/>
          </a:xfrm>
          <a:prstGeom prst="ellipse">
            <a:avLst/>
          </a:prstGeom>
          <a:solidFill>
            <a:srgbClr val="FF0000"/>
          </a:solidFill>
          <a:ln w="127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7760000">
            <a:off x="1414543" y="1862680"/>
            <a:ext cx="99361" cy="106202"/>
          </a:xfrm>
          <a:prstGeom prst="ellipse">
            <a:avLst/>
          </a:prstGeom>
          <a:solidFill>
            <a:srgbClr val="FF0000"/>
          </a:solidFill>
          <a:ln w="127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7760000">
            <a:off x="804943" y="1510254"/>
            <a:ext cx="99361" cy="106202"/>
          </a:xfrm>
          <a:prstGeom prst="ellipse">
            <a:avLst/>
          </a:prstGeom>
          <a:solidFill>
            <a:srgbClr val="FF0000"/>
          </a:solidFill>
          <a:ln w="127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17760000">
            <a:off x="814468" y="2196054"/>
            <a:ext cx="99361" cy="106202"/>
          </a:xfrm>
          <a:prstGeom prst="ellipse">
            <a:avLst/>
          </a:prstGeom>
          <a:solidFill>
            <a:srgbClr val="FF0000"/>
          </a:solidFill>
          <a:ln w="127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17760000">
            <a:off x="1366918" y="1615028"/>
            <a:ext cx="99361" cy="106202"/>
          </a:xfrm>
          <a:prstGeom prst="ellipse">
            <a:avLst/>
          </a:prstGeom>
          <a:solidFill>
            <a:srgbClr val="FF0000"/>
          </a:solidFill>
          <a:ln w="127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1230148" y="3404357"/>
            <a:ext cx="1017751" cy="811532"/>
            <a:chOff x="1230148" y="3404357"/>
            <a:chExt cx="1017751" cy="811532"/>
          </a:xfrm>
        </p:grpSpPr>
        <p:grpSp>
          <p:nvGrpSpPr>
            <p:cNvPr id="78" name="Group 11"/>
            <p:cNvGrpSpPr/>
            <p:nvPr/>
          </p:nvGrpSpPr>
          <p:grpSpPr>
            <a:xfrm>
              <a:off x="1355398" y="3404357"/>
              <a:ext cx="892501" cy="811532"/>
              <a:chOff x="807122" y="1854830"/>
              <a:chExt cx="846707" cy="769892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</p:grpSpPr>
          <p:sp>
            <p:nvSpPr>
              <p:cNvPr id="79" name="Oval 104"/>
              <p:cNvSpPr>
                <a:spLocks noChangeArrowheads="1"/>
              </p:cNvSpPr>
              <p:nvPr/>
            </p:nvSpPr>
            <p:spPr bwMode="auto">
              <a:xfrm>
                <a:off x="807122" y="1854830"/>
                <a:ext cx="846707" cy="76989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0" name="Oval 105"/>
              <p:cNvSpPr>
                <a:spLocks noChangeArrowheads="1"/>
              </p:cNvSpPr>
              <p:nvPr/>
            </p:nvSpPr>
            <p:spPr bwMode="auto">
              <a:xfrm>
                <a:off x="1078992" y="2106331"/>
                <a:ext cx="480497" cy="43784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81" name="Oval 80"/>
            <p:cNvSpPr/>
            <p:nvPr/>
          </p:nvSpPr>
          <p:spPr>
            <a:xfrm rot="17760000">
              <a:off x="1509793" y="3624804"/>
              <a:ext cx="99361" cy="106202"/>
            </a:xfrm>
            <a:prstGeom prst="ellipse">
              <a:avLst/>
            </a:prstGeom>
            <a:solidFill>
              <a:srgbClr val="FF0000"/>
            </a:solidFill>
            <a:ln w="12700"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17760000">
              <a:off x="1766968" y="3529555"/>
              <a:ext cx="99361" cy="106202"/>
            </a:xfrm>
            <a:prstGeom prst="ellipse">
              <a:avLst/>
            </a:prstGeom>
            <a:solidFill>
              <a:srgbClr val="FF0000"/>
            </a:solidFill>
            <a:ln w="12700"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17760000">
              <a:off x="1481219" y="3777206"/>
              <a:ext cx="99361" cy="106202"/>
            </a:xfrm>
            <a:prstGeom prst="ellipse">
              <a:avLst/>
            </a:prstGeom>
            <a:solidFill>
              <a:srgbClr val="FF0000"/>
            </a:solidFill>
            <a:ln w="12700"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17760000">
              <a:off x="1233568" y="3453355"/>
              <a:ext cx="99361" cy="106202"/>
            </a:xfrm>
            <a:prstGeom prst="ellipse">
              <a:avLst/>
            </a:prstGeom>
            <a:solidFill>
              <a:srgbClr val="FF0000"/>
            </a:solidFill>
            <a:ln w="12700"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7760000">
              <a:off x="1471693" y="3939129"/>
              <a:ext cx="99361" cy="106202"/>
            </a:xfrm>
            <a:prstGeom prst="ellipse">
              <a:avLst/>
            </a:prstGeom>
            <a:solidFill>
              <a:srgbClr val="FF0000"/>
            </a:solidFill>
            <a:ln w="12700"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7760000">
              <a:off x="1624094" y="3491453"/>
              <a:ext cx="99361" cy="106202"/>
            </a:xfrm>
            <a:prstGeom prst="ellipse">
              <a:avLst/>
            </a:prstGeom>
            <a:solidFill>
              <a:srgbClr val="FF0000"/>
            </a:solidFill>
            <a:ln w="12700"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895600" y="2762250"/>
            <a:ext cx="57245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The use of secretion inhibitors allows for intracellular accumulation of cytokines:</a:t>
            </a:r>
          </a:p>
          <a:p>
            <a:pPr marL="731520" lvl="2" indent="-274320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b="1" dirty="0" smtClean="0">
                <a:sym typeface="Wingdings" pitchFamily="2" charset="2"/>
              </a:rPr>
              <a:t>Brefeldin A </a:t>
            </a:r>
            <a:r>
              <a:rPr lang="en-US" sz="2000" dirty="0" smtClean="0">
                <a:sym typeface="Wingdings" pitchFamily="2" charset="2"/>
              </a:rPr>
              <a:t>(#420601) -</a:t>
            </a:r>
            <a:r>
              <a:rPr lang="en-US" sz="2000" dirty="0" smtClean="0"/>
              <a:t> inhibits transport of proteins from ER to Golgi.</a:t>
            </a:r>
            <a:endParaRPr lang="en-US" sz="2000" dirty="0" smtClean="0">
              <a:sym typeface="Wingdings" pitchFamily="2" charset="2"/>
            </a:endParaRPr>
          </a:p>
          <a:p>
            <a:pPr marL="731520" lvl="2" indent="-274320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b="1" dirty="0" smtClean="0">
                <a:sym typeface="Wingdings" pitchFamily="2" charset="2"/>
              </a:rPr>
              <a:t>Monensin </a:t>
            </a:r>
            <a:r>
              <a:rPr lang="en-US" sz="2000" dirty="0" smtClean="0">
                <a:sym typeface="Wingdings" pitchFamily="2" charset="2"/>
              </a:rPr>
              <a:t>(#420701) - </a:t>
            </a:r>
            <a:r>
              <a:rPr lang="en-US" sz="2000" dirty="0" smtClean="0"/>
              <a:t> is </a:t>
            </a:r>
            <a:r>
              <a:rPr lang="en-US" sz="2000" dirty="0" smtClean="0"/>
              <a:t>polyether</a:t>
            </a:r>
            <a:r>
              <a:rPr lang="en-US" sz="2000" dirty="0" smtClean="0"/>
              <a:t> antibiotic that blocks intracellular protein transport.</a:t>
            </a:r>
            <a:endParaRPr lang="en-GB" sz="2000" dirty="0" smtClean="0"/>
          </a:p>
          <a:p>
            <a:pPr marL="274320" lvl="1" indent="-274320">
              <a:lnSpc>
                <a:spcPct val="90000"/>
              </a:lnSpc>
            </a:pPr>
            <a:endParaRPr lang="en-GB" sz="2000" dirty="0" smtClean="0"/>
          </a:p>
          <a:p>
            <a:pPr marL="274320" lvl="1" indent="-274320">
              <a:lnSpc>
                <a:spcPct val="90000"/>
              </a:lnSpc>
            </a:pPr>
            <a:endParaRPr lang="en-GB" sz="2000" dirty="0" smtClean="0"/>
          </a:p>
          <a:p>
            <a:pPr marL="274320" indent="-274320">
              <a:lnSpc>
                <a:spcPct val="90000"/>
              </a:lnSpc>
              <a:buFont typeface="Arial" pitchFamily="34" charset="0"/>
              <a:buChar char="•"/>
            </a:pPr>
            <a:r>
              <a:rPr lang="de-DE" sz="2000" dirty="0" smtClean="0"/>
              <a:t>Secretion inhibitors are toxic.  Exposure of cells should be as short as possible! (2-24h)</a:t>
            </a:r>
            <a:endParaRPr lang="en-US" sz="2000" dirty="0" smtClean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64</TotalTime>
  <Words>52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Trapping Intracellular Cytokines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8</cp:revision>
  <dcterms:created xsi:type="dcterms:W3CDTF">2012-04-18T21:07:47Z</dcterms:created>
  <dcterms:modified xsi:type="dcterms:W3CDTF">2012-06-29T20:10:50Z</dcterms:modified>
</cp:coreProperties>
</file>