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91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The </a:t>
            </a:r>
            <a:r>
              <a:rPr lang="en-US" sz="4000" dirty="0" err="1" smtClean="0">
                <a:solidFill>
                  <a:schemeClr val="bg1"/>
                </a:solidFill>
                <a:latin typeface="Myriad Pro" pitchFamily="34" charset="0"/>
              </a:rPr>
              <a:t>Treg</a:t>
            </a:r>
            <a:r>
              <a:rPr lang="en-US" sz="4000" dirty="0" smtClean="0">
                <a:solidFill>
                  <a:schemeClr val="bg1"/>
                </a:solidFill>
                <a:latin typeface="Myriad Pro" pitchFamily="34" charset="0"/>
              </a:rPr>
              <a:t>-Protector™</a:t>
            </a:r>
            <a:endParaRPr lang="en-US" sz="4000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  <a:effectLst>
            <a:glow rad="101600">
              <a:schemeClr val="bg1">
                <a:alpha val="60000"/>
              </a:schemeClr>
            </a:glow>
          </a:effectLst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34893" y="1507672"/>
            <a:ext cx="8212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NAD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- induced cell death (NICD) severely limits the recovery of regulatory T cells from tissue.</a:t>
            </a:r>
            <a:endParaRPr lang="en-US" sz="1600" dirty="0"/>
          </a:p>
        </p:txBody>
      </p:sp>
      <p:pic>
        <p:nvPicPr>
          <p:cNvPr id="14" name="Picture 2" descr="Adapted from: Koch-Nolte, F., University Medical Center Hamburg-Eppendor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324" y="2136998"/>
            <a:ext cx="4711128" cy="344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Oval 26"/>
          <p:cNvSpPr>
            <a:spLocks noChangeAspect="1"/>
          </p:cNvSpPr>
          <p:nvPr/>
        </p:nvSpPr>
        <p:spPr>
          <a:xfrm>
            <a:off x="6373890" y="2974334"/>
            <a:ext cx="369290" cy="36929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430611" y="2242779"/>
            <a:ext cx="350586" cy="35058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4925864" y="4447656"/>
            <a:ext cx="349565" cy="34956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</a:p>
        </p:txBody>
      </p:sp>
      <p:sp>
        <p:nvSpPr>
          <p:cNvPr id="31" name="Oval 30"/>
          <p:cNvSpPr>
            <a:spLocks noChangeAspect="1"/>
          </p:cNvSpPr>
          <p:nvPr/>
        </p:nvSpPr>
        <p:spPr>
          <a:xfrm>
            <a:off x="7376339" y="3510920"/>
            <a:ext cx="349565" cy="349565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1178" y="2125685"/>
            <a:ext cx="2860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Cells release NAD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in response to cellular injury.</a:t>
            </a:r>
            <a:endParaRPr lang="en-US" sz="1600" dirty="0"/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429590" y="2973971"/>
            <a:ext cx="350586" cy="35058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31178" y="2745765"/>
            <a:ext cx="3445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enzyme ARTC2 binds NAD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, </a:t>
            </a:r>
            <a:r>
              <a:rPr lang="en-US" sz="1600" dirty="0" smtClean="0"/>
              <a:t>transferring ADP-ribose to ion transporters such as P2X7.</a:t>
            </a: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430611" y="3928972"/>
            <a:ext cx="350586" cy="350586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931178" y="3565656"/>
            <a:ext cx="2860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P2X7 activation induces apoptosis, causing calcium flux, cleavage of L-selectin, and exposure of phosphatidylserine.</a:t>
            </a:r>
          </a:p>
        </p:txBody>
      </p:sp>
      <p:sp>
        <p:nvSpPr>
          <p:cNvPr id="43" name="Oval 42"/>
          <p:cNvSpPr>
            <a:spLocks noChangeAspect="1"/>
          </p:cNvSpPr>
          <p:nvPr/>
        </p:nvSpPr>
        <p:spPr>
          <a:xfrm>
            <a:off x="4123294" y="3507162"/>
            <a:ext cx="349565" cy="34956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</a:p>
        </p:txBody>
      </p:sp>
      <p:sp>
        <p:nvSpPr>
          <p:cNvPr id="45" name="Oval 44"/>
          <p:cNvSpPr>
            <a:spLocks noChangeAspect="1"/>
          </p:cNvSpPr>
          <p:nvPr/>
        </p:nvSpPr>
        <p:spPr>
          <a:xfrm>
            <a:off x="429590" y="4992539"/>
            <a:ext cx="349565" cy="349565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10949" y="4693684"/>
            <a:ext cx="2880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The </a:t>
            </a:r>
            <a:r>
              <a:rPr lang="en-US" sz="1600" dirty="0" err="1" smtClean="0">
                <a:solidFill>
                  <a:srgbClr val="00B050"/>
                </a:solidFill>
              </a:rPr>
              <a:t>Treg</a:t>
            </a:r>
            <a:r>
              <a:rPr lang="en-US" sz="1600" dirty="0" smtClean="0">
                <a:solidFill>
                  <a:srgbClr val="00B050"/>
                </a:solidFill>
              </a:rPr>
              <a:t>-Protector™ </a:t>
            </a:r>
            <a:r>
              <a:rPr lang="en-US" sz="1600" dirty="0" smtClean="0"/>
              <a:t>is an anti-ARTC2 </a:t>
            </a:r>
            <a:r>
              <a:rPr lang="en-US" sz="1600" dirty="0" err="1" smtClean="0"/>
              <a:t>nanobody</a:t>
            </a:r>
            <a:r>
              <a:rPr lang="en-US" sz="1600" dirty="0" smtClean="0"/>
              <a:t> that blocks NAD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binding to the enzyme, preventing NICD.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506</TotalTime>
  <Words>93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The Treg-Protector™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klau</cp:lastModifiedBy>
  <cp:revision>23</cp:revision>
  <dcterms:created xsi:type="dcterms:W3CDTF">2012-04-18T21:07:47Z</dcterms:created>
  <dcterms:modified xsi:type="dcterms:W3CDTF">2015-07-02T21:28:40Z</dcterms:modified>
</cp:coreProperties>
</file>